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0"/>
  </p:sldMasterIdLst>
  <p:notesMasterIdLst>
    <p:notesMasterId r:id="rId29"/>
  </p:notesMasterIdLst>
  <p:handoutMasterIdLst>
    <p:handoutMasterId r:id="rId30"/>
  </p:handoutMasterIdLst>
  <p:sldIdLst>
    <p:sldId id="260" r:id="rId11"/>
    <p:sldId id="279" r:id="rId12"/>
    <p:sldId id="266" r:id="rId13"/>
    <p:sldId id="264" r:id="rId14"/>
    <p:sldId id="261" r:id="rId15"/>
    <p:sldId id="288" r:id="rId16"/>
    <p:sldId id="294" r:id="rId17"/>
    <p:sldId id="267" r:id="rId18"/>
    <p:sldId id="295" r:id="rId19"/>
    <p:sldId id="269" r:id="rId20"/>
    <p:sldId id="270" r:id="rId21"/>
    <p:sldId id="271" r:id="rId22"/>
    <p:sldId id="272" r:id="rId23"/>
    <p:sldId id="286" r:id="rId24"/>
    <p:sldId id="287" r:id="rId25"/>
    <p:sldId id="273" r:id="rId26"/>
    <p:sldId id="290" r:id="rId27"/>
    <p:sldId id="291" r:id="rId28"/>
  </p:sldIdLst>
  <p:sldSz cx="12190413" cy="6858000"/>
  <p:notesSz cx="6858000" cy="9144000"/>
  <p:custDataLst>
    <p:tags r:id="rId31"/>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6600"/>
    <a:srgbClr val="000000"/>
    <a:srgbClr val="FFFFFF"/>
    <a:srgbClr val="FFCC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6098" autoAdjust="0"/>
  </p:normalViewPr>
  <p:slideViewPr>
    <p:cSldViewPr showGuides="1">
      <p:cViewPr varScale="1">
        <p:scale>
          <a:sx n="80" d="100"/>
          <a:sy n="80" d="100"/>
        </p:scale>
        <p:origin x="734" y="58"/>
      </p:cViewPr>
      <p:guideLst/>
    </p:cSldViewPr>
  </p:slideViewPr>
  <p:notesTextViewPr>
    <p:cViewPr>
      <p:scale>
        <a:sx n="3" d="2"/>
        <a:sy n="3" d="2"/>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xml"/><Relationship Id="rId19" Type="http://schemas.openxmlformats.org/officeDocument/2006/relationships/slide" Target="slides/slide9.xml"/><Relationship Id="rId31"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US"/>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31213533"/>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US"/>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GB"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113676" name="text" descr="{&quot;templafy&quot;:{&quot;id&quot;:&quot;2fce62a0-f28a-44e1-a519-0cbe37b25f7a&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a:t>
            </a:r>
          </a:p>
        </p:txBody>
      </p:sp>
      <p:sp>
        <p:nvSpPr>
          <p:cNvPr id="5" name="date" descr="{&quot;templafy&quot;:{&quot;id&quot;:&quot;58465eeb-cfe0-4970-97ec-88179dc0a9c2&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Date</a:t>
            </a:r>
          </a:p>
        </p:txBody>
      </p:sp>
      <p:sp>
        <p:nvSpPr>
          <p:cNvPr id="7" name="text" descr="{&quot;templafy&quot;:{&quot;id&quot;:&quot;5020bdfb-1912-4d6d-a5c3-71b7da28369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a:solidFill>
                  <a:schemeClr val="bg1"/>
                </a:solidFill>
                <a:latin typeface="+mn-lt"/>
              </a:rPr>
              <a:t>Title</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ices-tools-dev/RDBES/blob/master/Documents/RDBES%20Documentation%20of%20the%20Data%20Model.docx"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ces-tools-dev/RDBES/issues" TargetMode="External"/><Relationship Id="rId2" Type="http://schemas.openxmlformats.org/officeDocument/2006/relationships/hyperlink" Target="https://github.com/ices-tools-dev/RDBES/blob/master/Documents/RDBES%20Documentation%20of%20the%20Data%20Model.docx"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9.xml"/><Relationship Id="rId1" Type="http://schemas.openxmlformats.org/officeDocument/2006/relationships/customXml" Target="../../customXml/item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dirty="0"/>
              <a:t>RDBES – Lower hierarchy</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Presented by Kirsten Birch Håkansson, DTU Aqua</a:t>
            </a:r>
          </a:p>
          <a:p>
            <a:r>
              <a:rPr lang="en-GB" dirty="0"/>
              <a:t>WKRDBES-INTRO3, September 2024</a:t>
            </a:r>
          </a:p>
          <a:p>
            <a:r>
              <a:rPr lang="en-GB" dirty="0"/>
              <a:t>Data model 1.19.20 and codes per 20240924</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lower hierarchies</a:t>
            </a:r>
          </a:p>
        </p:txBody>
      </p:sp>
      <p:sp>
        <p:nvSpPr>
          <p:cNvPr id="3" name="Content Placeholder 2"/>
          <p:cNvSpPr>
            <a:spLocks noGrp="1"/>
          </p:cNvSpPr>
          <p:nvPr>
            <p:ph idx="1"/>
          </p:nvPr>
        </p:nvSpPr>
        <p:spPr/>
        <p:txBody>
          <a:bodyPr/>
          <a:lstStyle/>
          <a:p>
            <a:endParaRPr lang="en-US" dirty="0"/>
          </a:p>
          <a:p>
            <a:pPr marL="0" indent="0">
              <a:buNone/>
            </a:pPr>
            <a:r>
              <a:rPr lang="en-US" dirty="0"/>
              <a:t>There are four lower hierarchies (A, B, C, D), these are declared in the Sample table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996454050"/>
              </p:ext>
            </p:extLst>
          </p:nvPr>
        </p:nvGraphicFramePr>
        <p:xfrm>
          <a:off x="1175070" y="2842467"/>
          <a:ext cx="9948272" cy="1100256"/>
        </p:xfrm>
        <a:graphic>
          <a:graphicData uri="http://schemas.openxmlformats.org/drawingml/2006/table">
            <a:tbl>
              <a:tblPr>
                <a:tableStyleId>{BC89EF96-8CEA-46FF-86C4-4CE0E7609802}</a:tableStyleId>
              </a:tblPr>
              <a:tblGrid>
                <a:gridCol w="936000">
                  <a:extLst>
                    <a:ext uri="{9D8B030D-6E8A-4147-A177-3AD203B41FA5}">
                      <a16:colId xmlns:a16="http://schemas.microsoft.com/office/drawing/2014/main" val="691693121"/>
                    </a:ext>
                  </a:extLst>
                </a:gridCol>
                <a:gridCol w="812360">
                  <a:extLst>
                    <a:ext uri="{9D8B030D-6E8A-4147-A177-3AD203B41FA5}">
                      <a16:colId xmlns:a16="http://schemas.microsoft.com/office/drawing/2014/main" val="2291807149"/>
                    </a:ext>
                  </a:extLst>
                </a:gridCol>
                <a:gridCol w="64989">
                  <a:extLst>
                    <a:ext uri="{9D8B030D-6E8A-4147-A177-3AD203B41FA5}">
                      <a16:colId xmlns:a16="http://schemas.microsoft.com/office/drawing/2014/main" val="1967905599"/>
                    </a:ext>
                  </a:extLst>
                </a:gridCol>
                <a:gridCol w="64989">
                  <a:extLst>
                    <a:ext uri="{9D8B030D-6E8A-4147-A177-3AD203B41FA5}">
                      <a16:colId xmlns:a16="http://schemas.microsoft.com/office/drawing/2014/main" val="4221422394"/>
                    </a:ext>
                  </a:extLst>
                </a:gridCol>
                <a:gridCol w="1044000">
                  <a:extLst>
                    <a:ext uri="{9D8B030D-6E8A-4147-A177-3AD203B41FA5}">
                      <a16:colId xmlns:a16="http://schemas.microsoft.com/office/drawing/2014/main" val="1150508209"/>
                    </a:ext>
                  </a:extLst>
                </a:gridCol>
                <a:gridCol w="72000">
                  <a:extLst>
                    <a:ext uri="{9D8B030D-6E8A-4147-A177-3AD203B41FA5}">
                      <a16:colId xmlns:a16="http://schemas.microsoft.com/office/drawing/2014/main" val="1660148606"/>
                    </a:ext>
                  </a:extLst>
                </a:gridCol>
                <a:gridCol w="844854">
                  <a:extLst>
                    <a:ext uri="{9D8B030D-6E8A-4147-A177-3AD203B41FA5}">
                      <a16:colId xmlns:a16="http://schemas.microsoft.com/office/drawing/2014/main" val="270095378"/>
                    </a:ext>
                  </a:extLst>
                </a:gridCol>
                <a:gridCol w="64989">
                  <a:extLst>
                    <a:ext uri="{9D8B030D-6E8A-4147-A177-3AD203B41FA5}">
                      <a16:colId xmlns:a16="http://schemas.microsoft.com/office/drawing/2014/main" val="2843373601"/>
                    </a:ext>
                  </a:extLst>
                </a:gridCol>
                <a:gridCol w="64989">
                  <a:extLst>
                    <a:ext uri="{9D8B030D-6E8A-4147-A177-3AD203B41FA5}">
                      <a16:colId xmlns:a16="http://schemas.microsoft.com/office/drawing/2014/main" val="3175808036"/>
                    </a:ext>
                  </a:extLst>
                </a:gridCol>
                <a:gridCol w="64989">
                  <a:extLst>
                    <a:ext uri="{9D8B030D-6E8A-4147-A177-3AD203B41FA5}">
                      <a16:colId xmlns:a16="http://schemas.microsoft.com/office/drawing/2014/main" val="1935316268"/>
                    </a:ext>
                  </a:extLst>
                </a:gridCol>
                <a:gridCol w="64989">
                  <a:extLst>
                    <a:ext uri="{9D8B030D-6E8A-4147-A177-3AD203B41FA5}">
                      <a16:colId xmlns:a16="http://schemas.microsoft.com/office/drawing/2014/main" val="4126514557"/>
                    </a:ext>
                  </a:extLst>
                </a:gridCol>
                <a:gridCol w="64989">
                  <a:extLst>
                    <a:ext uri="{9D8B030D-6E8A-4147-A177-3AD203B41FA5}">
                      <a16:colId xmlns:a16="http://schemas.microsoft.com/office/drawing/2014/main" val="1013376033"/>
                    </a:ext>
                  </a:extLst>
                </a:gridCol>
                <a:gridCol w="64989">
                  <a:extLst>
                    <a:ext uri="{9D8B030D-6E8A-4147-A177-3AD203B41FA5}">
                      <a16:colId xmlns:a16="http://schemas.microsoft.com/office/drawing/2014/main" val="4262585383"/>
                    </a:ext>
                  </a:extLst>
                </a:gridCol>
                <a:gridCol w="974831">
                  <a:extLst>
                    <a:ext uri="{9D8B030D-6E8A-4147-A177-3AD203B41FA5}">
                      <a16:colId xmlns:a16="http://schemas.microsoft.com/office/drawing/2014/main" val="2120548666"/>
                    </a:ext>
                  </a:extLst>
                </a:gridCol>
                <a:gridCol w="1072315">
                  <a:extLst>
                    <a:ext uri="{9D8B030D-6E8A-4147-A177-3AD203B41FA5}">
                      <a16:colId xmlns:a16="http://schemas.microsoft.com/office/drawing/2014/main" val="3334014752"/>
                    </a:ext>
                  </a:extLst>
                </a:gridCol>
                <a:gridCol w="1260000">
                  <a:extLst>
                    <a:ext uri="{9D8B030D-6E8A-4147-A177-3AD203B41FA5}">
                      <a16:colId xmlns:a16="http://schemas.microsoft.com/office/drawing/2014/main" val="1338145010"/>
                    </a:ext>
                  </a:extLst>
                </a:gridCol>
                <a:gridCol w="1224000">
                  <a:extLst>
                    <a:ext uri="{9D8B030D-6E8A-4147-A177-3AD203B41FA5}">
                      <a16:colId xmlns:a16="http://schemas.microsoft.com/office/drawing/2014/main" val="1551948729"/>
                    </a:ext>
                  </a:extLst>
                </a:gridCol>
                <a:gridCol w="1188000">
                  <a:extLst>
                    <a:ext uri="{9D8B030D-6E8A-4147-A177-3AD203B41FA5}">
                      <a16:colId xmlns:a16="http://schemas.microsoft.com/office/drawing/2014/main" val="3389519776"/>
                    </a:ext>
                  </a:extLst>
                </a:gridCol>
              </a:tblGrid>
              <a:tr h="0">
                <a:tc>
                  <a:txBody>
                    <a:bodyPr/>
                    <a:lstStyle/>
                    <a:p>
                      <a:pPr algn="l" rtl="0" fontAlgn="b"/>
                      <a:r>
                        <a:rPr lang="en-US" sz="1000" b="1" u="none" strike="noStrike" dirty="0">
                          <a:effectLst/>
                        </a:rPr>
                        <a:t>Record type</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Sequence number</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Sample stratum</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Species code FAO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Total Weight 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Sample weight 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Sampling Unit Total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Sampling Units Sampled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marL="0" algn="l" defTabSz="914400" rtl="0" eaLnBrk="1" fontAlgn="b" latinLnBrk="0" hangingPunct="1"/>
                      <a:r>
                        <a:rPr lang="en-US" sz="1000" b="1" u="none" strike="noStrike" kern="1200" dirty="0">
                          <a:solidFill>
                            <a:schemeClr val="tx1"/>
                          </a:solidFill>
                          <a:effectLst/>
                          <a:latin typeface="+mn-lt"/>
                          <a:ea typeface="+mn-ea"/>
                          <a:cs typeface="+mn-cs"/>
                        </a:rPr>
                        <a:t>Lower Hierarchy</a:t>
                      </a:r>
                    </a:p>
                    <a:p>
                      <a:pPr marL="0" algn="l" defTabSz="914400" rtl="0" eaLnBrk="1" fontAlgn="b" latinLnBrk="0" hangingPunct="1"/>
                      <a:endParaRPr lang="en-US" sz="1000" b="1" u="none" strike="noStrike" kern="1200" dirty="0">
                        <a:solidFill>
                          <a:schemeClr val="tx1"/>
                        </a:solidFill>
                        <a:effectLst/>
                        <a:latin typeface="+mn-lt"/>
                        <a:ea typeface="+mn-ea"/>
                        <a:cs typeface="+mn-cs"/>
                      </a:endParaRPr>
                    </a:p>
                  </a:txBody>
                  <a:tcPr marL="6459" marR="6459" marT="6459" marB="0" anchor="b">
                    <a:solidFill>
                      <a:schemeClr val="tx2">
                        <a:lumMod val="20000"/>
                        <a:lumOff val="80000"/>
                      </a:schemeClr>
                    </a:solidFill>
                  </a:tcPr>
                </a:tc>
                <a:extLst>
                  <a:ext uri="{0D108BD9-81ED-4DB2-BD59-A6C34878D82A}">
                    <a16:rowId xmlns:a16="http://schemas.microsoft.com/office/drawing/2014/main" val="471665952"/>
                  </a:ext>
                </a:extLst>
              </a:tr>
              <a:tr h="0">
                <a:tc>
                  <a:txBody>
                    <a:bodyPr/>
                    <a:lstStyle/>
                    <a:p>
                      <a:pPr algn="l" rtl="0" fontAlgn="b"/>
                      <a:r>
                        <a:rPr lang="en-US" sz="1000" b="1" u="none" strike="noStrike" dirty="0" err="1">
                          <a:effectLst/>
                        </a:rPr>
                        <a:t>SArecordType</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SAsequenceNumber</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SAstratumName</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SAspeciesCodeFAO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SAtotalWeightMeasured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SAsampleWeightMeasured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SAnumberTotal</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SAnumberSampled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marL="0" algn="l" defTabSz="914400" rtl="0" eaLnBrk="1" fontAlgn="b" latinLnBrk="0" hangingPunct="1"/>
                      <a:r>
                        <a:rPr lang="en-US" sz="1000" b="1" u="none" strike="noStrike" kern="1200" dirty="0" err="1">
                          <a:solidFill>
                            <a:schemeClr val="tx1"/>
                          </a:solidFill>
                          <a:effectLst/>
                          <a:latin typeface="+mn-lt"/>
                          <a:ea typeface="+mn-ea"/>
                          <a:cs typeface="+mn-cs"/>
                        </a:rPr>
                        <a:t>SAlowerHierarchy</a:t>
                      </a:r>
                      <a:endParaRPr lang="en-US" sz="1000" b="1" u="none" strike="noStrike" kern="1200" dirty="0">
                        <a:solidFill>
                          <a:schemeClr val="tx1"/>
                        </a:solidFill>
                        <a:effectLst/>
                        <a:latin typeface="+mn-lt"/>
                        <a:ea typeface="+mn-ea"/>
                        <a:cs typeface="+mn-cs"/>
                      </a:endParaRPr>
                    </a:p>
                  </a:txBody>
                  <a:tcPr marL="7620" marR="7620" marT="7620" marB="0" anchor="b">
                    <a:solidFill>
                      <a:schemeClr val="tx2">
                        <a:lumMod val="20000"/>
                        <a:lumOff val="80000"/>
                      </a:schemeClr>
                    </a:solidFill>
                  </a:tcPr>
                </a:tc>
                <a:extLst>
                  <a:ext uri="{0D108BD9-81ED-4DB2-BD59-A6C34878D82A}">
                    <a16:rowId xmlns:a16="http://schemas.microsoft.com/office/drawing/2014/main" val="363301233"/>
                  </a:ext>
                </a:extLst>
              </a:tr>
              <a:tr h="0">
                <a:tc>
                  <a:txBody>
                    <a:bodyPr/>
                    <a:lstStyle/>
                    <a:p>
                      <a:pPr algn="l" rtl="0" fontAlgn="b"/>
                      <a:r>
                        <a:rPr lang="en-US" sz="1000" b="1" u="none" strike="noStrike" dirty="0">
                          <a:effectLst/>
                        </a:rPr>
                        <a:t>M</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dirty="0">
                          <a:effectLst/>
                        </a:rPr>
                        <a:t>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DV,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DV,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marL="0" algn="l" defTabSz="914400" rtl="0" eaLnBrk="1" fontAlgn="b" latinLnBrk="0" hangingPunct="1"/>
                      <a:r>
                        <a:rPr lang="en-US" sz="1000" b="1" u="none" strike="noStrike" kern="1200" dirty="0">
                          <a:solidFill>
                            <a:schemeClr val="tx1"/>
                          </a:solidFill>
                          <a:effectLst/>
                          <a:latin typeface="+mn-lt"/>
                          <a:ea typeface="+mn-ea"/>
                          <a:cs typeface="+mn-cs"/>
                        </a:rPr>
                        <a:t>M/O</a:t>
                      </a:r>
                    </a:p>
                  </a:txBody>
                  <a:tcPr marL="7620" marR="7620" marT="7620" marB="0" anchor="b">
                    <a:solidFill>
                      <a:schemeClr val="tx2">
                        <a:lumMod val="20000"/>
                        <a:lumOff val="80000"/>
                      </a:schemeClr>
                    </a:solidFill>
                  </a:tcPr>
                </a:tc>
                <a:extLst>
                  <a:ext uri="{0D108BD9-81ED-4DB2-BD59-A6C34878D82A}">
                    <a16:rowId xmlns:a16="http://schemas.microsoft.com/office/drawing/2014/main" val="1568606973"/>
                  </a:ext>
                </a:extLst>
              </a:tr>
              <a:tr h="0">
                <a:tc>
                  <a:txBody>
                    <a:bodyPr/>
                    <a:lstStyle/>
                    <a:p>
                      <a:pPr algn="l" rtl="0" fontAlgn="b"/>
                      <a:r>
                        <a:rPr lang="en-US" sz="1000" u="none" strike="noStrike" dirty="0">
                          <a:effectLst/>
                        </a:rPr>
                        <a:t>SA</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a:effectLst/>
                        </a:rPr>
                        <a:t>S1</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dirty="0">
                          <a:effectLst/>
                        </a:rPr>
                        <a:t>COD</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a:effectLst/>
                        </a:rPr>
                        <a:t>95</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a:effectLst/>
                        </a:rPr>
                        <a:t>50</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2</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b="0" i="0" u="none" strike="noStrike" dirty="0">
                          <a:solidFill>
                            <a:srgbClr val="000000"/>
                          </a:solidFill>
                          <a:effectLst/>
                          <a:latin typeface="Arial" panose="020B0604020202020204" pitchFamily="34" charset="0"/>
                        </a:rPr>
                        <a:t>A</a:t>
                      </a:r>
                    </a:p>
                  </a:txBody>
                  <a:tcPr marL="6459" marR="6459" marT="6459" marB="0" anchor="b">
                    <a:solidFill>
                      <a:schemeClr val="tx2">
                        <a:lumMod val="20000"/>
                        <a:lumOff val="80000"/>
                      </a:schemeClr>
                    </a:solidFill>
                  </a:tcPr>
                </a:tc>
                <a:extLst>
                  <a:ext uri="{0D108BD9-81ED-4DB2-BD59-A6C34878D82A}">
                    <a16:rowId xmlns:a16="http://schemas.microsoft.com/office/drawing/2014/main" val="4223800132"/>
                  </a:ext>
                </a:extLst>
              </a:tr>
              <a:tr h="0">
                <a:tc>
                  <a:txBody>
                    <a:bodyPr/>
                    <a:lstStyle/>
                    <a:p>
                      <a:pPr algn="l" rtl="0" fontAlgn="b"/>
                      <a:r>
                        <a:rPr lang="en-US" sz="1000" u="none" strike="noStrike" dirty="0">
                          <a:effectLst/>
                        </a:rPr>
                        <a:t>SA</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2</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dirty="0">
                          <a:effectLst/>
                        </a:rPr>
                        <a:t>S2</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dirty="0">
                          <a:effectLst/>
                        </a:rPr>
                        <a:t>COD</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202</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50</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b="0" i="0" u="none" strike="noStrike" dirty="0">
                          <a:solidFill>
                            <a:srgbClr val="000000"/>
                          </a:solidFill>
                          <a:effectLst/>
                          <a:latin typeface="Arial" panose="020B0604020202020204" pitchFamily="34" charset="0"/>
                        </a:rPr>
                        <a:t>B</a:t>
                      </a:r>
                    </a:p>
                  </a:txBody>
                  <a:tcPr marL="6459" marR="6459" marT="6459" marB="0" anchor="b">
                    <a:solidFill>
                      <a:schemeClr val="tx2">
                        <a:lumMod val="20000"/>
                        <a:lumOff val="80000"/>
                      </a:schemeClr>
                    </a:solidFill>
                  </a:tcPr>
                </a:tc>
                <a:extLst>
                  <a:ext uri="{0D108BD9-81ED-4DB2-BD59-A6C34878D82A}">
                    <a16:rowId xmlns:a16="http://schemas.microsoft.com/office/drawing/2014/main" val="1360240861"/>
                  </a:ext>
                </a:extLst>
              </a:tr>
            </a:tbl>
          </a:graphicData>
        </a:graphic>
      </p:graphicFrame>
    </p:spTree>
    <p:extLst>
      <p:ext uri="{BB962C8B-B14F-4D97-AF65-F5344CB8AC3E}">
        <p14:creationId xmlns:p14="http://schemas.microsoft.com/office/powerpoint/2010/main" val="275527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hierarchy A</a:t>
            </a:r>
            <a:br>
              <a:rPr lang="en-US" dirty="0"/>
            </a:br>
            <a:r>
              <a:rPr lang="en-US" dirty="0"/>
              <a:t>- Stratification of BV’s based on FM</a:t>
            </a:r>
          </a:p>
        </p:txBody>
      </p:sp>
      <p:sp>
        <p:nvSpPr>
          <p:cNvPr id="3" name="Content Placeholder 2"/>
          <p:cNvSpPr>
            <a:spLocks noGrp="1"/>
          </p:cNvSpPr>
          <p:nvPr>
            <p:ph sz="half" idx="1"/>
          </p:nvPr>
        </p:nvSpPr>
        <p:spPr/>
        <p:txBody>
          <a:bodyPr/>
          <a:lstStyle/>
          <a:p>
            <a:pPr marL="0" indent="0" algn="ctr">
              <a:buNone/>
            </a:pPr>
            <a:endParaRPr lang="en-US" i="1" dirty="0">
              <a:solidFill>
                <a:schemeClr val="accent1"/>
              </a:solidFill>
            </a:endParaRPr>
          </a:p>
        </p:txBody>
      </p:sp>
      <p:sp>
        <p:nvSpPr>
          <p:cNvPr id="5" name="Content Placeholder 4"/>
          <p:cNvSpPr>
            <a:spLocks noGrp="1"/>
          </p:cNvSpPr>
          <p:nvPr>
            <p:ph sz="half" idx="2"/>
          </p:nvPr>
        </p:nvSpPr>
        <p:spPr/>
        <p:txBody>
          <a:bodyPr/>
          <a:lstStyle/>
          <a:p>
            <a:pPr marL="0" lvl="0" indent="0">
              <a:buNone/>
            </a:pPr>
            <a:r>
              <a:rPr lang="en-GB" dirty="0"/>
              <a:t>The sample of a specific species is length measured and stratified by length into 1 cm classes. A fixed number of specimens is biologically sampled from each class (e.g., 2 individuals from each length class). Length, weight, sex and age are determined for each of them.</a:t>
            </a:r>
            <a:endParaRPr lang="en-US" dirty="0"/>
          </a:p>
          <a:p>
            <a:pPr marL="0" lvl="0" indent="0">
              <a:buNone/>
            </a:pPr>
            <a:r>
              <a:rPr lang="en-GB" dirty="0"/>
              <a:t>Variants:</a:t>
            </a:r>
            <a:endParaRPr lang="en-US" dirty="0"/>
          </a:p>
          <a:p>
            <a:pPr lvl="1"/>
            <a:r>
              <a:rPr lang="en-GB" dirty="0"/>
              <a:t>Different length classes (e.g., 1mm, 0.5cm, 2.5cm, etc.)</a:t>
            </a:r>
            <a:endParaRPr lang="en-US" dirty="0"/>
          </a:p>
          <a:p>
            <a:pPr lvl="1"/>
            <a:r>
              <a:rPr lang="en-GB" dirty="0"/>
              <a:t>Different sample sizes from each length class (e.g., proportional to the number of fish in the length class).</a:t>
            </a:r>
            <a:endParaRPr lang="en-US" dirty="0"/>
          </a:p>
          <a:p>
            <a:pPr lvl="1"/>
            <a:r>
              <a:rPr lang="en-GB" dirty="0"/>
              <a:t>Additional biological variables on each fish sampled (e.g., maturity, stock, age quality, etc.)</a:t>
            </a:r>
          </a:p>
          <a:p>
            <a:pPr lvl="1"/>
            <a:endParaRPr lang="en-GB" dirty="0"/>
          </a:p>
          <a:p>
            <a:pPr lvl="1"/>
            <a:endParaRPr lang="en-US"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11</a:t>
            </a:fld>
            <a:endParaRPr lang="en-GB" dirty="0"/>
          </a:p>
        </p:txBody>
      </p:sp>
      <p:grpSp>
        <p:nvGrpSpPr>
          <p:cNvPr id="15" name="Group 14"/>
          <p:cNvGrpSpPr/>
          <p:nvPr/>
        </p:nvGrpSpPr>
        <p:grpSpPr>
          <a:xfrm>
            <a:off x="440189" y="3140968"/>
            <a:ext cx="5994914" cy="2862673"/>
            <a:chOff x="402201" y="795657"/>
            <a:chExt cx="5994914" cy="2862673"/>
          </a:xfrm>
        </p:grpSpPr>
        <p:sp>
          <p:nvSpPr>
            <p:cNvPr id="16" name="Rectangle 15"/>
            <p:cNvSpPr/>
            <p:nvPr/>
          </p:nvSpPr>
          <p:spPr>
            <a:xfrm>
              <a:off x="3944649" y="2245106"/>
              <a:ext cx="2452466" cy="369332"/>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Calibri" panose="020F0502020204030204"/>
                  <a:ea typeface="+mn-ea"/>
                </a:rPr>
                <a:t>Biological Variable (BV)</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17" name="Rectangle 16"/>
            <p:cNvSpPr/>
            <p:nvPr/>
          </p:nvSpPr>
          <p:spPr>
            <a:xfrm>
              <a:off x="2324780" y="1563763"/>
              <a:ext cx="2627322" cy="369332"/>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alibri" panose="020F0502020204030204" pitchFamily="34" charset="0"/>
                  <a:ea typeface="+mn-ea"/>
                </a:rPr>
                <a:t>Frequency Measure (FM)</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cxnSp>
          <p:nvCxnSpPr>
            <p:cNvPr id="18" name="Elbow Connector 17"/>
            <p:cNvCxnSpPr>
              <a:stCxn id="17" idx="2"/>
              <a:endCxn id="16" idx="1"/>
            </p:cNvCxnSpPr>
            <p:nvPr/>
          </p:nvCxnSpPr>
          <p:spPr>
            <a:xfrm rot="16200000" flipH="1">
              <a:off x="3543207" y="2028329"/>
              <a:ext cx="496677" cy="306208"/>
            </a:xfrm>
            <a:prstGeom prst="bentConnector2">
              <a:avLst/>
            </a:prstGeom>
            <a:noFill/>
            <a:ln w="28575" cap="flat" cmpd="sng" algn="ctr">
              <a:solidFill>
                <a:srgbClr val="44546A"/>
              </a:solidFill>
              <a:prstDash val="solid"/>
              <a:miter lim="800000"/>
              <a:headEnd type="diamond" w="med" len="med"/>
              <a:tailEnd type="diamond" w="med" len="med"/>
            </a:ln>
            <a:effectLst/>
          </p:spPr>
        </p:cxnSp>
        <p:sp>
          <p:nvSpPr>
            <p:cNvPr id="19" name="Rectangle 18"/>
            <p:cNvSpPr/>
            <p:nvPr/>
          </p:nvSpPr>
          <p:spPr>
            <a:xfrm>
              <a:off x="1003293" y="3381331"/>
              <a:ext cx="2080249" cy="276999"/>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rPr>
                <a:t>Mandatory table in hierarchy</a:t>
              </a:r>
              <a:r>
                <a:rPr kumimoji="0" lang="en-GB" sz="12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20" name="TextBox 19"/>
            <p:cNvSpPr txBox="1"/>
            <p:nvPr/>
          </p:nvSpPr>
          <p:spPr>
            <a:xfrm>
              <a:off x="978345" y="3029511"/>
              <a:ext cx="6430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1" i="0" u="none" strike="noStrike" kern="0" cap="none" spc="0" normalizeH="0" baseline="0" noProof="0" dirty="0">
                  <a:ln>
                    <a:noFill/>
                  </a:ln>
                  <a:solidFill>
                    <a:prstClr val="black"/>
                  </a:solidFill>
                  <a:effectLst/>
                  <a:uLnTx/>
                  <a:uFillTx/>
                  <a:latin typeface="Calibri" panose="020F0502020204030204"/>
                  <a:ea typeface="+mn-ea"/>
                </a:rPr>
                <a:t>Legend</a:t>
              </a:r>
              <a:endParaRPr kumimoji="0" lang="en-GB" sz="1200" b="1" i="0" u="none" strike="noStrike" kern="0" cap="none" spc="0" normalizeH="0" baseline="0" noProof="0" dirty="0">
                <a:ln>
                  <a:noFill/>
                </a:ln>
                <a:solidFill>
                  <a:prstClr val="black"/>
                </a:solidFill>
                <a:effectLst/>
                <a:uLnTx/>
                <a:uFillTx/>
                <a:latin typeface="Calibri" panose="020F0502020204030204"/>
                <a:ea typeface="+mn-ea"/>
              </a:endParaRPr>
            </a:p>
          </p:txBody>
        </p:sp>
        <p:sp>
          <p:nvSpPr>
            <p:cNvPr id="21" name="TextBox 20"/>
            <p:cNvSpPr txBox="1"/>
            <p:nvPr/>
          </p:nvSpPr>
          <p:spPr>
            <a:xfrm>
              <a:off x="3166669" y="2054028"/>
              <a:ext cx="41229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dirty="0">
                  <a:ln>
                    <a:noFill/>
                  </a:ln>
                  <a:solidFill>
                    <a:prstClr val="black"/>
                  </a:solidFill>
                  <a:effectLst/>
                  <a:uLnTx/>
                  <a:uFillTx/>
                  <a:latin typeface="Calibri" panose="020F0502020204030204"/>
                  <a:ea typeface="+mn-ea"/>
                </a:rPr>
                <a:t>1:</a:t>
              </a:r>
              <a:r>
                <a:rPr kumimoji="0" lang="sv-SE" sz="1800" b="0" i="0" u="none" strike="noStrike" kern="0" cap="none" spc="0" normalizeH="0" baseline="0" noProof="0" dirty="0">
                  <a:ln>
                    <a:noFill/>
                  </a:ln>
                  <a:solidFill>
                    <a:prstClr val="black"/>
                  </a:solidFill>
                  <a:effectLst/>
                  <a:uLnTx/>
                  <a:uFillTx/>
                  <a:latin typeface="Calibri" panose="020F0502020204030204"/>
                  <a:ea typeface="+mn-ea"/>
                </a:rPr>
                <a:t>n</a:t>
              </a:r>
              <a:endParaRPr kumimoji="0" lang="en-GB" sz="1800" b="0" i="0" u="none" strike="noStrike" kern="0" cap="none" spc="0" normalizeH="0" baseline="0" noProof="0" dirty="0">
                <a:ln>
                  <a:noFill/>
                </a:ln>
                <a:solidFill>
                  <a:prstClr val="black"/>
                </a:solidFill>
                <a:effectLst/>
                <a:uLnTx/>
                <a:uFillTx/>
                <a:latin typeface="Calibri" panose="020F0502020204030204"/>
                <a:ea typeface="+mn-ea"/>
              </a:endParaRPr>
            </a:p>
          </p:txBody>
        </p:sp>
        <p:cxnSp>
          <p:nvCxnSpPr>
            <p:cNvPr id="22" name="Elbow Connector 21"/>
            <p:cNvCxnSpPr>
              <a:stCxn id="17" idx="1"/>
              <a:endCxn id="23" idx="2"/>
            </p:cNvCxnSpPr>
            <p:nvPr/>
          </p:nvCxnSpPr>
          <p:spPr>
            <a:xfrm rot="10800000">
              <a:off x="2153194" y="1164989"/>
              <a:ext cx="171587" cy="583440"/>
            </a:xfrm>
            <a:prstGeom prst="bentConnector2">
              <a:avLst/>
            </a:prstGeom>
            <a:noFill/>
            <a:ln w="28575" cap="flat" cmpd="sng" algn="ctr">
              <a:solidFill>
                <a:srgbClr val="44546A"/>
              </a:solidFill>
              <a:prstDash val="solid"/>
              <a:miter lim="800000"/>
              <a:headEnd type="diamond" w="med" len="med"/>
              <a:tailEnd type="diamond" w="med" len="med"/>
            </a:ln>
            <a:effectLst/>
          </p:spPr>
        </p:cxnSp>
        <p:sp>
          <p:nvSpPr>
            <p:cNvPr id="23" name="Rectangle 22"/>
            <p:cNvSpPr/>
            <p:nvPr/>
          </p:nvSpPr>
          <p:spPr>
            <a:xfrm>
              <a:off x="402201" y="795657"/>
              <a:ext cx="3501984" cy="369332"/>
            </a:xfrm>
            <a:prstGeom prst="rect">
              <a:avLst/>
            </a:prstGeom>
            <a:noFill/>
            <a:ln w="19050">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alibri" panose="020F0502020204030204" pitchFamily="34" charset="0"/>
                  <a:ea typeface="+mn-ea"/>
                </a:rPr>
                <a:t>Upper Hierarchy Link: Sample (SA)</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24" name="TextBox 23"/>
            <p:cNvSpPr txBox="1"/>
            <p:nvPr/>
          </p:nvSpPr>
          <p:spPr>
            <a:xfrm>
              <a:off x="1706344" y="1258273"/>
              <a:ext cx="41229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dirty="0">
                  <a:ln>
                    <a:noFill/>
                  </a:ln>
                  <a:solidFill>
                    <a:prstClr val="black"/>
                  </a:solidFill>
                  <a:effectLst/>
                  <a:uLnTx/>
                  <a:uFillTx/>
                  <a:latin typeface="Calibri" panose="020F0502020204030204"/>
                  <a:ea typeface="+mn-ea"/>
                </a:rPr>
                <a:t>1:</a:t>
              </a:r>
              <a:r>
                <a:rPr kumimoji="0" lang="sv-SE" sz="1800" b="0" i="0" u="none" strike="noStrike" kern="0" cap="none" spc="0" normalizeH="0" baseline="0" noProof="0" dirty="0">
                  <a:ln>
                    <a:noFill/>
                  </a:ln>
                  <a:solidFill>
                    <a:prstClr val="black"/>
                  </a:solidFill>
                  <a:effectLst/>
                  <a:uLnTx/>
                  <a:uFillTx/>
                  <a:latin typeface="Calibri" panose="020F0502020204030204"/>
                  <a:ea typeface="+mn-ea"/>
                </a:rPr>
                <a:t>n</a:t>
              </a:r>
              <a:endParaRPr kumimoji="0" lang="en-GB" sz="1800" b="0" i="0" u="none" strike="noStrike" kern="0" cap="none" spc="0" normalizeH="0" baseline="0" noProof="0" dirty="0">
                <a:ln>
                  <a:noFill/>
                </a:ln>
                <a:solidFill>
                  <a:prstClr val="black"/>
                </a:solidFill>
                <a:effectLst/>
                <a:uLnTx/>
                <a:uFillTx/>
                <a:latin typeface="Calibri" panose="020F0502020204030204"/>
                <a:ea typeface="+mn-ea"/>
              </a:endParaRPr>
            </a:p>
          </p:txBody>
        </p:sp>
      </p:grpSp>
    </p:spTree>
    <p:extLst>
      <p:ext uri="{BB962C8B-B14F-4D97-AF65-F5344CB8AC3E}">
        <p14:creationId xmlns:p14="http://schemas.microsoft.com/office/powerpoint/2010/main" val="14560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hierarchy A – example</a:t>
            </a:r>
            <a:br>
              <a:rPr lang="en-US" dirty="0"/>
            </a:b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12</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860603199"/>
              </p:ext>
            </p:extLst>
          </p:nvPr>
        </p:nvGraphicFramePr>
        <p:xfrm>
          <a:off x="550590" y="908720"/>
          <a:ext cx="7665369" cy="2772792"/>
        </p:xfrm>
        <a:graphic>
          <a:graphicData uri="http://schemas.openxmlformats.org/drawingml/2006/table">
            <a:tbl>
              <a:tblPr>
                <a:tableStyleId>{BC89EF96-8CEA-46FF-86C4-4CE0E7609802}</a:tableStyleId>
              </a:tblPr>
              <a:tblGrid>
                <a:gridCol w="360000">
                  <a:extLst>
                    <a:ext uri="{9D8B030D-6E8A-4147-A177-3AD203B41FA5}">
                      <a16:colId xmlns:a16="http://schemas.microsoft.com/office/drawing/2014/main" val="1188567816"/>
                    </a:ext>
                  </a:extLst>
                </a:gridCol>
                <a:gridCol w="936000">
                  <a:extLst>
                    <a:ext uri="{9D8B030D-6E8A-4147-A177-3AD203B41FA5}">
                      <a16:colId xmlns:a16="http://schemas.microsoft.com/office/drawing/2014/main" val="881462843"/>
                    </a:ext>
                  </a:extLst>
                </a:gridCol>
                <a:gridCol w="648000">
                  <a:extLst>
                    <a:ext uri="{9D8B030D-6E8A-4147-A177-3AD203B41FA5}">
                      <a16:colId xmlns:a16="http://schemas.microsoft.com/office/drawing/2014/main" val="3448129395"/>
                    </a:ext>
                  </a:extLst>
                </a:gridCol>
                <a:gridCol w="1080000">
                  <a:extLst>
                    <a:ext uri="{9D8B030D-6E8A-4147-A177-3AD203B41FA5}">
                      <a16:colId xmlns:a16="http://schemas.microsoft.com/office/drawing/2014/main" val="3574914779"/>
                    </a:ext>
                  </a:extLst>
                </a:gridCol>
                <a:gridCol w="1185369">
                  <a:extLst>
                    <a:ext uri="{9D8B030D-6E8A-4147-A177-3AD203B41FA5}">
                      <a16:colId xmlns:a16="http://schemas.microsoft.com/office/drawing/2014/main" val="1786742156"/>
                    </a:ext>
                  </a:extLst>
                </a:gridCol>
                <a:gridCol w="1764000">
                  <a:extLst>
                    <a:ext uri="{9D8B030D-6E8A-4147-A177-3AD203B41FA5}">
                      <a16:colId xmlns:a16="http://schemas.microsoft.com/office/drawing/2014/main" val="2960753947"/>
                    </a:ext>
                  </a:extLst>
                </a:gridCol>
                <a:gridCol w="828000">
                  <a:extLst>
                    <a:ext uri="{9D8B030D-6E8A-4147-A177-3AD203B41FA5}">
                      <a16:colId xmlns:a16="http://schemas.microsoft.com/office/drawing/2014/main" val="4005867661"/>
                    </a:ext>
                  </a:extLst>
                </a:gridCol>
                <a:gridCol w="720000">
                  <a:extLst>
                    <a:ext uri="{9D8B030D-6E8A-4147-A177-3AD203B41FA5}">
                      <a16:colId xmlns:a16="http://schemas.microsoft.com/office/drawing/2014/main" val="355700351"/>
                    </a:ext>
                  </a:extLst>
                </a:gridCol>
                <a:gridCol w="72000">
                  <a:extLst>
                    <a:ext uri="{9D8B030D-6E8A-4147-A177-3AD203B41FA5}">
                      <a16:colId xmlns:a16="http://schemas.microsoft.com/office/drawing/2014/main" val="3621062252"/>
                    </a:ext>
                  </a:extLst>
                </a:gridCol>
                <a:gridCol w="72000">
                  <a:extLst>
                    <a:ext uri="{9D8B030D-6E8A-4147-A177-3AD203B41FA5}">
                      <a16:colId xmlns:a16="http://schemas.microsoft.com/office/drawing/2014/main" val="3784244267"/>
                    </a:ext>
                  </a:extLst>
                </a:gridCol>
              </a:tblGrid>
              <a:tr h="45712">
                <a:tc>
                  <a:txBody>
                    <a:bodyPr/>
                    <a:lstStyle/>
                    <a:p>
                      <a:pPr algn="l" fontAlgn="b"/>
                      <a:r>
                        <a:rPr lang="en-US" sz="1000" b="1" u="none" strike="noStrike" kern="1200" dirty="0" err="1">
                          <a:solidFill>
                            <a:schemeClr val="tx1"/>
                          </a:solidFill>
                          <a:effectLst/>
                          <a:latin typeface="+mn-lt"/>
                          <a:ea typeface="+mn-ea"/>
                          <a:cs typeface="+mn-cs"/>
                        </a:rPr>
                        <a:t>FMid</a:t>
                      </a:r>
                      <a:endParaRPr lang="en-US" sz="1000" b="1" u="none" strike="noStrike" kern="1200" dirty="0">
                        <a:solidFill>
                          <a:schemeClr val="tx1"/>
                        </a:solidFill>
                        <a:effectLst/>
                        <a:latin typeface="+mn-lt"/>
                        <a:ea typeface="+mn-ea"/>
                        <a:cs typeface="+mn-cs"/>
                      </a:endParaRPr>
                    </a:p>
                  </a:txBody>
                  <a:tcPr marL="7620" marR="7620" marT="7620" marB="0" anchor="b">
                    <a:solidFill>
                      <a:schemeClr val="bg1">
                        <a:lumMod val="85000"/>
                      </a:schemeClr>
                    </a:solidFill>
                  </a:tcPr>
                </a:tc>
                <a:tc>
                  <a:txBody>
                    <a:bodyPr/>
                    <a:lstStyle/>
                    <a:p>
                      <a:pPr algn="l" fontAlgn="b"/>
                      <a:r>
                        <a:rPr lang="en-US" sz="1000" b="1" u="none" strike="noStrike" dirty="0" err="1">
                          <a:effectLst/>
                        </a:rPr>
                        <a:t>FMrecordType</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FMclass</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FMnumberAtUnit</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FMtypeMeas</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FMMeasurementEquipment</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FMaccuracy</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marL="0" algn="l" defTabSz="914400" rtl="0" eaLnBrk="1" fontAlgn="b" latinLnBrk="0" hangingPunct="1"/>
                      <a:r>
                        <a:rPr lang="en-US" sz="1000" b="1" u="none" strike="noStrike" kern="1200" dirty="0" err="1">
                          <a:solidFill>
                            <a:schemeClr val="tx1"/>
                          </a:solidFill>
                          <a:effectLst/>
                          <a:latin typeface="+mn-lt"/>
                          <a:ea typeface="+mn-ea"/>
                          <a:cs typeface="+mn-cs"/>
                        </a:rPr>
                        <a:t>FMsampler</a:t>
                      </a:r>
                      <a:endParaRPr lang="en-US" sz="1000" b="1" u="none" strike="noStrike" kern="1200" dirty="0">
                        <a:solidFill>
                          <a:schemeClr val="tx1"/>
                        </a:solidFill>
                        <a:effectLst/>
                        <a:latin typeface="+mn-lt"/>
                        <a:ea typeface="+mn-ea"/>
                        <a:cs typeface="+mn-cs"/>
                      </a:endParaRPr>
                    </a:p>
                  </a:txBody>
                  <a:tcPr marL="6732" marR="6732" marT="6732" marB="0" anchor="ctr"/>
                </a:tc>
                <a:tc>
                  <a:txBody>
                    <a:bodyPr/>
                    <a:lstStyle/>
                    <a:p>
                      <a:pPr marL="0" algn="l" defTabSz="914400" rtl="0" eaLnBrk="1" fontAlgn="b" latinLnBrk="0" hangingPunct="1"/>
                      <a:endParaRPr lang="en-US" sz="1000" b="1" u="none" strike="noStrike" kern="1200" dirty="0">
                        <a:solidFill>
                          <a:schemeClr val="tx1"/>
                        </a:solidFill>
                        <a:effectLst/>
                        <a:latin typeface="+mn-lt"/>
                        <a:ea typeface="+mn-ea"/>
                        <a:cs typeface="+mn-cs"/>
                      </a:endParaRPr>
                    </a:p>
                  </a:txBody>
                  <a:tcPr marL="6732" marR="6732" marT="6732" marB="0" anchor="ctr"/>
                </a:tc>
                <a:tc>
                  <a:txBody>
                    <a:bodyPr/>
                    <a:lstStyle/>
                    <a:p>
                      <a:pPr marL="0" algn="l" defTabSz="914400" rtl="0" eaLnBrk="1" fontAlgn="b" latinLnBrk="0" hangingPunct="1"/>
                      <a:endParaRPr lang="en-US" sz="1000" b="1" u="none" strike="noStrike" kern="1200" dirty="0">
                        <a:solidFill>
                          <a:schemeClr val="tx1"/>
                        </a:solidFill>
                        <a:effectLst/>
                        <a:latin typeface="+mn-lt"/>
                        <a:ea typeface="+mn-ea"/>
                        <a:cs typeface="+mn-cs"/>
                      </a:endParaRPr>
                    </a:p>
                  </a:txBody>
                  <a:tcPr marL="6732" marR="6732" marT="6732" marB="0" anchor="ctr"/>
                </a:tc>
                <a:extLst>
                  <a:ext uri="{0D108BD9-81ED-4DB2-BD59-A6C34878D82A}">
                    <a16:rowId xmlns:a16="http://schemas.microsoft.com/office/drawing/2014/main" val="2461604113"/>
                  </a:ext>
                </a:extLst>
              </a:tr>
              <a:tr h="45458">
                <a:tc>
                  <a:txBody>
                    <a:bodyPr/>
                    <a:lstStyle/>
                    <a:p>
                      <a:pPr algn="l" fontAlgn="b"/>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solidFill>
                      <a:schemeClr val="bg1">
                        <a:lumMod val="85000"/>
                      </a:schemeClr>
                    </a:solidFill>
                  </a:tcPr>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M</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O</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O</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O</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extLst>
                  <a:ext uri="{0D108BD9-81ED-4DB2-BD59-A6C34878D82A}">
                    <a16:rowId xmlns:a16="http://schemas.microsoft.com/office/drawing/2014/main" val="2866793155"/>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1</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350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l" fontAlgn="b"/>
                      <a:r>
                        <a:rPr lang="en-US" sz="1000" u="none" strike="noStrike" dirty="0" err="1">
                          <a:effectLst/>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812437818"/>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2</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360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3</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3399847129"/>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3</a:t>
                      </a:r>
                    </a:p>
                  </a:txBody>
                  <a:tcPr marL="6732" marR="6732" marT="6732" marB="0" anchor="b">
                    <a:solidFill>
                      <a:schemeClr val="bg1">
                        <a:lumMod val="85000"/>
                      </a:schemeClr>
                    </a:solidFill>
                  </a:tcPr>
                </a:tc>
                <a:tc>
                  <a:txBody>
                    <a:bodyPr/>
                    <a:lstStyle/>
                    <a:p>
                      <a:pPr algn="l" fontAlgn="b"/>
                      <a:r>
                        <a:rPr lang="en-US" sz="1000" u="none" strike="noStrike" dirty="0">
                          <a:effectLst/>
                        </a:rPr>
                        <a:t>FM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370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lang="en-US" sz="1000" u="none" strike="noStrike" dirty="0">
                          <a:effectLst/>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1417599422"/>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4</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380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cm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4184153522"/>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5</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a:solidFill>
                            <a:srgbClr val="000000"/>
                          </a:solidFill>
                          <a:effectLst/>
                          <a:latin typeface="Calibri" panose="020F0502020204030204" pitchFamily="34" charset="0"/>
                        </a:rPr>
                        <a:t>390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2</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cm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866252872"/>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6</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400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cm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1019292587"/>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7</a:t>
                      </a:r>
                    </a:p>
                  </a:txBody>
                  <a:tcPr marL="6732" marR="6732" marT="6732" marB="0" anchor="b">
                    <a:solidFill>
                      <a:schemeClr val="bg1">
                        <a:lumMod val="85000"/>
                      </a:schemeClr>
                    </a:solidFill>
                  </a:tcPr>
                </a:tc>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a:solidFill>
                            <a:srgbClr val="000000"/>
                          </a:solidFill>
                          <a:effectLst/>
                          <a:latin typeface="Calibri" panose="020F0502020204030204" pitchFamily="34" charset="0"/>
                        </a:rPr>
                        <a:t>410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cm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3058373300"/>
                  </a:ext>
                </a:extLst>
              </a:tr>
              <a:tr h="50066">
                <a:tc>
                  <a:txBody>
                    <a:bodyPr/>
                    <a:lstStyle/>
                    <a:p>
                      <a:pPr marL="0" algn="r" defTabSz="914400" rtl="0" eaLnBrk="1" fontAlgn="b" latinLnBrk="0" hangingPunct="1"/>
                      <a:r>
                        <a:rPr lang="en-US" sz="1000" u="none" strike="noStrike" kern="1200" dirty="0">
                          <a:solidFill>
                            <a:schemeClr val="tx1"/>
                          </a:solidFill>
                          <a:effectLst/>
                          <a:latin typeface="+mn-lt"/>
                          <a:ea typeface="+mn-ea"/>
                          <a:cs typeface="+mn-cs"/>
                        </a:rPr>
                        <a:t>8</a:t>
                      </a:r>
                    </a:p>
                  </a:txBody>
                  <a:tcPr marL="6732" marR="6732" marT="6732" marB="0" anchor="b">
                    <a:solidFill>
                      <a:schemeClr val="bg1">
                        <a:lumMod val="85000"/>
                      </a:schemeClr>
                    </a:solidFill>
                  </a:tcPr>
                </a:tc>
                <a:tc>
                  <a:txBody>
                    <a:bodyPr/>
                    <a:lstStyle/>
                    <a:p>
                      <a:pPr algn="l" fontAlgn="b"/>
                      <a:r>
                        <a:rPr lang="en-US" sz="1000" u="none" strike="noStrike" dirty="0">
                          <a:effectLst/>
                        </a:rPr>
                        <a:t>FM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420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5</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cm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2233384429"/>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9</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430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1410884522"/>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10</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440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704608726"/>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11</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450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2</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3181817533"/>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12</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460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4001929986"/>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13</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470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1827752724"/>
                  </a:ext>
                </a:extLst>
              </a:tr>
              <a:tr h="50066">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u="none" strike="noStrike" kern="1200" noProof="0" dirty="0">
                          <a:solidFill>
                            <a:schemeClr val="tx1"/>
                          </a:solidFill>
                          <a:effectLst/>
                          <a:latin typeface="+mn-lt"/>
                          <a:ea typeface="+mn-ea"/>
                          <a:cs typeface="+mn-cs"/>
                        </a:rPr>
                        <a:t>14</a:t>
                      </a:r>
                    </a:p>
                  </a:txBody>
                  <a:tcPr marL="6732" marR="6732" marT="6732" marB="0" anchor="b">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FM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r" fontAlgn="b"/>
                      <a:r>
                        <a:rPr lang="en-US" sz="1100" b="0" i="0" u="none" strike="noStrike" dirty="0">
                          <a:solidFill>
                            <a:srgbClr val="000000"/>
                          </a:solidFill>
                          <a:effectLst/>
                          <a:latin typeface="Calibri" panose="020F0502020204030204" pitchFamily="34" charset="0"/>
                        </a:rPr>
                        <a:t>480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LengthTotal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algn="l" fontAlgn="b"/>
                      <a:endParaRPr lang="en-US" sz="1000" u="none" strike="noStrike" dirty="0">
                        <a:effectLst/>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cm</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Observer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732" marR="6732" marT="6732" marB="0" anchor="b"/>
                </a:tc>
                <a:extLst>
                  <a:ext uri="{0D108BD9-81ED-4DB2-BD59-A6C34878D82A}">
                    <a16:rowId xmlns:a16="http://schemas.microsoft.com/office/drawing/2014/main" val="114223163"/>
                  </a:ext>
                </a:extLst>
              </a:tr>
            </a:tbl>
          </a:graphicData>
        </a:graphic>
      </p:graphicFrame>
      <p:graphicFrame>
        <p:nvGraphicFramePr>
          <p:cNvPr id="8" name="Content Placeholder 7"/>
          <p:cNvGraphicFramePr>
            <a:graphicFrameLocks noGrp="1"/>
          </p:cNvGraphicFramePr>
          <p:nvPr>
            <p:ph idx="1"/>
            <p:extLst>
              <p:ext uri="{D42A27DB-BD31-4B8C-83A1-F6EECF244321}">
                <p14:modId xmlns:p14="http://schemas.microsoft.com/office/powerpoint/2010/main" val="2183729446"/>
              </p:ext>
            </p:extLst>
          </p:nvPr>
        </p:nvGraphicFramePr>
        <p:xfrm>
          <a:off x="982638" y="3933056"/>
          <a:ext cx="8100310" cy="2553074"/>
        </p:xfrm>
        <a:graphic>
          <a:graphicData uri="http://schemas.openxmlformats.org/drawingml/2006/table">
            <a:tbl>
              <a:tblPr>
                <a:tableStyleId>{BC89EF96-8CEA-46FF-86C4-4CE0E7609802}</a:tableStyleId>
              </a:tblPr>
              <a:tblGrid>
                <a:gridCol w="368385">
                  <a:extLst>
                    <a:ext uri="{9D8B030D-6E8A-4147-A177-3AD203B41FA5}">
                      <a16:colId xmlns:a16="http://schemas.microsoft.com/office/drawing/2014/main" val="2413994584"/>
                    </a:ext>
                  </a:extLst>
                </a:gridCol>
                <a:gridCol w="936000">
                  <a:extLst>
                    <a:ext uri="{9D8B030D-6E8A-4147-A177-3AD203B41FA5}">
                      <a16:colId xmlns:a16="http://schemas.microsoft.com/office/drawing/2014/main" val="2581473901"/>
                    </a:ext>
                  </a:extLst>
                </a:gridCol>
                <a:gridCol w="567925">
                  <a:extLst>
                    <a:ext uri="{9D8B030D-6E8A-4147-A177-3AD203B41FA5}">
                      <a16:colId xmlns:a16="http://schemas.microsoft.com/office/drawing/2014/main" val="3782991372"/>
                    </a:ext>
                  </a:extLst>
                </a:gridCol>
                <a:gridCol w="1008000">
                  <a:extLst>
                    <a:ext uri="{9D8B030D-6E8A-4147-A177-3AD203B41FA5}">
                      <a16:colId xmlns:a16="http://schemas.microsoft.com/office/drawing/2014/main" val="2759391731"/>
                    </a:ext>
                  </a:extLst>
                </a:gridCol>
                <a:gridCol w="1044000">
                  <a:extLst>
                    <a:ext uri="{9D8B030D-6E8A-4147-A177-3AD203B41FA5}">
                      <a16:colId xmlns:a16="http://schemas.microsoft.com/office/drawing/2014/main" val="1381297097"/>
                    </a:ext>
                  </a:extLst>
                </a:gridCol>
                <a:gridCol w="792000">
                  <a:extLst>
                    <a:ext uri="{9D8B030D-6E8A-4147-A177-3AD203B41FA5}">
                      <a16:colId xmlns:a16="http://schemas.microsoft.com/office/drawing/2014/main" val="180704862"/>
                    </a:ext>
                  </a:extLst>
                </a:gridCol>
                <a:gridCol w="540000">
                  <a:extLst>
                    <a:ext uri="{9D8B030D-6E8A-4147-A177-3AD203B41FA5}">
                      <a16:colId xmlns:a16="http://schemas.microsoft.com/office/drawing/2014/main" val="609172013"/>
                    </a:ext>
                  </a:extLst>
                </a:gridCol>
                <a:gridCol w="72000">
                  <a:extLst>
                    <a:ext uri="{9D8B030D-6E8A-4147-A177-3AD203B41FA5}">
                      <a16:colId xmlns:a16="http://schemas.microsoft.com/office/drawing/2014/main" val="1402812052"/>
                    </a:ext>
                  </a:extLst>
                </a:gridCol>
                <a:gridCol w="72000">
                  <a:extLst>
                    <a:ext uri="{9D8B030D-6E8A-4147-A177-3AD203B41FA5}">
                      <a16:colId xmlns:a16="http://schemas.microsoft.com/office/drawing/2014/main" val="3572231179"/>
                    </a:ext>
                  </a:extLst>
                </a:gridCol>
                <a:gridCol w="72000">
                  <a:extLst>
                    <a:ext uri="{9D8B030D-6E8A-4147-A177-3AD203B41FA5}">
                      <a16:colId xmlns:a16="http://schemas.microsoft.com/office/drawing/2014/main" val="3606026600"/>
                    </a:ext>
                  </a:extLst>
                </a:gridCol>
                <a:gridCol w="1008000">
                  <a:extLst>
                    <a:ext uri="{9D8B030D-6E8A-4147-A177-3AD203B41FA5}">
                      <a16:colId xmlns:a16="http://schemas.microsoft.com/office/drawing/2014/main" val="1981960348"/>
                    </a:ext>
                  </a:extLst>
                </a:gridCol>
                <a:gridCol w="1260000">
                  <a:extLst>
                    <a:ext uri="{9D8B030D-6E8A-4147-A177-3AD203B41FA5}">
                      <a16:colId xmlns:a16="http://schemas.microsoft.com/office/drawing/2014/main" val="925378313"/>
                    </a:ext>
                  </a:extLst>
                </a:gridCol>
                <a:gridCol w="72000">
                  <a:extLst>
                    <a:ext uri="{9D8B030D-6E8A-4147-A177-3AD203B41FA5}">
                      <a16:colId xmlns:a16="http://schemas.microsoft.com/office/drawing/2014/main" val="3268886160"/>
                    </a:ext>
                  </a:extLst>
                </a:gridCol>
                <a:gridCol w="72000">
                  <a:extLst>
                    <a:ext uri="{9D8B030D-6E8A-4147-A177-3AD203B41FA5}">
                      <a16:colId xmlns:a16="http://schemas.microsoft.com/office/drawing/2014/main" val="2486215881"/>
                    </a:ext>
                  </a:extLst>
                </a:gridCol>
                <a:gridCol w="72000">
                  <a:extLst>
                    <a:ext uri="{9D8B030D-6E8A-4147-A177-3AD203B41FA5}">
                      <a16:colId xmlns:a16="http://schemas.microsoft.com/office/drawing/2014/main" val="3214791955"/>
                    </a:ext>
                  </a:extLst>
                </a:gridCol>
                <a:gridCol w="72000">
                  <a:extLst>
                    <a:ext uri="{9D8B030D-6E8A-4147-A177-3AD203B41FA5}">
                      <a16:colId xmlns:a16="http://schemas.microsoft.com/office/drawing/2014/main" val="1187726319"/>
                    </a:ext>
                  </a:extLst>
                </a:gridCol>
                <a:gridCol w="72000">
                  <a:extLst>
                    <a:ext uri="{9D8B030D-6E8A-4147-A177-3AD203B41FA5}">
                      <a16:colId xmlns:a16="http://schemas.microsoft.com/office/drawing/2014/main" val="1772933059"/>
                    </a:ext>
                  </a:extLst>
                </a:gridCol>
              </a:tblGrid>
              <a:tr h="87324">
                <a:tc>
                  <a:txBody>
                    <a:bodyPr/>
                    <a:lstStyle/>
                    <a:p>
                      <a:pPr algn="l" fontAlgn="b"/>
                      <a:r>
                        <a:rPr lang="en-US" sz="1000" b="1" u="none" strike="noStrike" dirty="0" err="1">
                          <a:effectLst/>
                        </a:rPr>
                        <a:t>FMid</a:t>
                      </a:r>
                      <a:endParaRPr lang="en-US" sz="1000" b="1"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l" fontAlgn="b"/>
                      <a:r>
                        <a:rPr lang="en-US" sz="1000" b="1" u="none" strike="noStrike" dirty="0" err="1">
                          <a:effectLst/>
                        </a:rPr>
                        <a:t>BVrecordType</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BVfishId</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BVstratification</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BVstratumName</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BVtypeMeas</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BVvalue</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BVnumberTotal</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dirty="0" err="1">
                          <a:effectLst/>
                        </a:rPr>
                        <a:t>BVnumberSampled</a:t>
                      </a:r>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57093345"/>
                  </a:ext>
                </a:extLst>
              </a:tr>
              <a:tr h="147795">
                <a:tc>
                  <a:txBody>
                    <a:bodyPr/>
                    <a:lstStyle/>
                    <a:p>
                      <a:pPr algn="l" fontAlgn="b"/>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DV, 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DV,M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DV,O</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r>
                        <a:rPr lang="en-US" sz="1000" b="1" u="none" strike="noStrike">
                          <a:effectLst/>
                        </a:rPr>
                        <a:t>DV,O</a:t>
                      </a:r>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3493385772"/>
                  </a:ext>
                </a:extLst>
              </a:tr>
              <a:tr h="147795">
                <a:tc>
                  <a:txBody>
                    <a:bodyPr/>
                    <a:lstStyle/>
                    <a:p>
                      <a:pPr algn="r" rtl="0"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7681346</a:t>
                      </a:r>
                    </a:p>
                  </a:txBody>
                  <a:tcPr marL="7620" marR="7620" marT="7620" marB="0" anchor="b"/>
                </a:tc>
                <a:tc>
                  <a:txBody>
                    <a:bodyPr/>
                    <a:lstStyle/>
                    <a:p>
                      <a:pPr algn="r" rtl="0" fontAlgn="b"/>
                      <a:r>
                        <a:rPr lang="en-US" sz="1000" u="none" strike="noStrike" dirty="0">
                          <a:effectLst/>
                        </a:rPr>
                        <a:t>No</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U</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GB" sz="1000" b="0"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715073816"/>
                  </a:ext>
                </a:extLst>
              </a:tr>
              <a:tr h="147795">
                <a:tc>
                  <a:txBody>
                    <a:bodyPr/>
                    <a:lstStyle/>
                    <a:p>
                      <a:pPr algn="r" rtl="0"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7681347</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3006904490"/>
                  </a:ext>
                </a:extLst>
              </a:tr>
              <a:tr h="147795">
                <a:tc>
                  <a:txBody>
                    <a:bodyPr/>
                    <a:lstStyle/>
                    <a:p>
                      <a:pPr algn="r" rtl="0"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7681348</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3159666873"/>
                  </a:ext>
                </a:extLst>
              </a:tr>
              <a:tr h="147795">
                <a:tc>
                  <a:txBody>
                    <a:bodyPr/>
                    <a:lstStyle/>
                    <a:p>
                      <a:pPr algn="r" rtl="0"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7681349</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884640899"/>
                  </a:ext>
                </a:extLst>
              </a:tr>
              <a:tr h="147795">
                <a:tc>
                  <a:txBody>
                    <a:bodyPr/>
                    <a:lstStyle/>
                    <a:p>
                      <a:pPr algn="r" rtl="0"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7681350</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2587510159"/>
                  </a:ext>
                </a:extLst>
              </a:tr>
              <a:tr h="147795">
                <a:tc>
                  <a:txBody>
                    <a:bodyPr/>
                    <a:lstStyle/>
                    <a:p>
                      <a:pPr algn="r" rtl="0"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7681351</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306561152"/>
                  </a:ext>
                </a:extLst>
              </a:tr>
              <a:tr h="147795">
                <a:tc>
                  <a:txBody>
                    <a:bodyPr/>
                    <a:lstStyle/>
                    <a:p>
                      <a:pPr algn="r" rtl="0"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7681352</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2162638594"/>
                  </a:ext>
                </a:extLst>
              </a:tr>
              <a:tr h="147795">
                <a:tc>
                  <a:txBody>
                    <a:bodyPr/>
                    <a:lstStyle/>
                    <a:p>
                      <a:pPr algn="r" rtl="0" fontAlgn="b"/>
                      <a:r>
                        <a:rPr lang="en-US" sz="1000" u="none" strike="noStrike" dirty="0">
                          <a:effectLst/>
                        </a:rPr>
                        <a:t>8</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7681353</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572118809"/>
                  </a:ext>
                </a:extLst>
              </a:tr>
              <a:tr h="147795">
                <a:tc>
                  <a:txBody>
                    <a:bodyPr/>
                    <a:lstStyle/>
                    <a:p>
                      <a:pPr algn="r" rtl="0" fontAlgn="b"/>
                      <a:r>
                        <a:rPr lang="en-US" sz="1000" u="none" strike="noStrike" dirty="0">
                          <a:effectLst/>
                        </a:rPr>
                        <a:t>9</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dirty="0">
                          <a:effectLst/>
                        </a:rPr>
                        <a:t>BV</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7681354</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4270245882"/>
                  </a:ext>
                </a:extLst>
              </a:tr>
              <a:tr h="147795">
                <a:tc>
                  <a:txBody>
                    <a:bodyPr/>
                    <a:lstStyle/>
                    <a:p>
                      <a:pPr algn="r" rtl="0" fontAlgn="b"/>
                      <a:r>
                        <a:rPr lang="en-US" sz="1000" u="none" strike="noStrike" dirty="0">
                          <a:effectLst/>
                        </a:rPr>
                        <a:t>10</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7681355</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3</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526006294"/>
                  </a:ext>
                </a:extLst>
              </a:tr>
              <a:tr h="147795">
                <a:tc>
                  <a:txBody>
                    <a:bodyPr/>
                    <a:lstStyle/>
                    <a:p>
                      <a:pPr algn="r" rtl="0" fontAlgn="b"/>
                      <a:r>
                        <a:rPr lang="en-US" sz="1000" u="none" strike="noStrike" dirty="0">
                          <a:effectLst/>
                        </a:rPr>
                        <a:t>11</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7681356</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3</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3459236831"/>
                  </a:ext>
                </a:extLst>
              </a:tr>
              <a:tr h="147795">
                <a:tc>
                  <a:txBody>
                    <a:bodyPr/>
                    <a:lstStyle/>
                    <a:p>
                      <a:pPr algn="r" rtl="0" fontAlgn="b"/>
                      <a:r>
                        <a:rPr lang="en-US" sz="1000" u="none" strike="noStrike" dirty="0">
                          <a:effectLst/>
                        </a:rPr>
                        <a:t>12</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7681357</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3</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1994766618"/>
                  </a:ext>
                </a:extLst>
              </a:tr>
              <a:tr h="147795">
                <a:tc>
                  <a:txBody>
                    <a:bodyPr/>
                    <a:lstStyle/>
                    <a:p>
                      <a:pPr algn="r" rtl="0" fontAlgn="b"/>
                      <a:r>
                        <a:rPr lang="en-US" sz="1000" u="none" strike="noStrike" dirty="0">
                          <a:effectLst/>
                        </a:rPr>
                        <a:t>13</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a:solidFill>
                            <a:srgbClr val="000000"/>
                          </a:solidFill>
                          <a:effectLst/>
                          <a:latin typeface="Arial" panose="020B0604020202020204" pitchFamily="34" charset="0"/>
                        </a:rPr>
                        <a:t>7681358</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3</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3049311643"/>
                  </a:ext>
                </a:extLst>
              </a:tr>
              <a:tr h="147795">
                <a:tc>
                  <a:txBody>
                    <a:bodyPr/>
                    <a:lstStyle/>
                    <a:p>
                      <a:pPr algn="r" rtl="0" fontAlgn="b"/>
                      <a:r>
                        <a:rPr lang="en-US" sz="1000" u="none" strike="noStrike" dirty="0">
                          <a:effectLst/>
                        </a:rPr>
                        <a:t>14</a:t>
                      </a:r>
                      <a:endParaRPr lang="en-US" sz="1000" b="0" i="0" u="none" strike="noStrike" dirty="0">
                        <a:solidFill>
                          <a:srgbClr val="000000"/>
                        </a:solidFill>
                        <a:effectLst/>
                        <a:latin typeface="Calibri" panose="020F0502020204030204" pitchFamily="34" charset="0"/>
                      </a:endParaRPr>
                    </a:p>
                  </a:txBody>
                  <a:tcPr marL="3997" marR="3997" marT="3997" marB="0" anchor="b">
                    <a:solidFill>
                      <a:schemeClr val="bg1">
                        <a:lumMod val="85000"/>
                      </a:schemeClr>
                    </a:solidFill>
                  </a:tcPr>
                </a:tc>
                <a:tc>
                  <a:txBody>
                    <a:bodyPr/>
                    <a:lstStyle/>
                    <a:p>
                      <a:pPr algn="r" rtl="0" fontAlgn="b"/>
                      <a:r>
                        <a:rPr lang="en-US" sz="1000" u="none" strike="noStrike">
                          <a:effectLst/>
                        </a:rPr>
                        <a:t>BV</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b="0" i="0" u="none" strike="noStrike" dirty="0">
                          <a:solidFill>
                            <a:srgbClr val="000000"/>
                          </a:solidFill>
                          <a:effectLst/>
                          <a:latin typeface="Arial" panose="020B0604020202020204" pitchFamily="34" charset="0"/>
                        </a:rPr>
                        <a:t>7681359</a:t>
                      </a:r>
                    </a:p>
                  </a:txBody>
                  <a:tcPr marL="7620" marR="7620" marT="7620" marB="0" anchor="b"/>
                </a:tc>
                <a:tc>
                  <a:txBody>
                    <a:bodyPr/>
                    <a:lstStyle/>
                    <a:p>
                      <a:pPr algn="r" rtl="0" fontAlgn="b"/>
                      <a:r>
                        <a:rPr lang="en-US" sz="1000" u="none" strike="noStrike">
                          <a:effectLst/>
                        </a:rPr>
                        <a:t>No</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U</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3</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3997" marR="3997" marT="3997" marB="0" anchor="b"/>
                </a:tc>
                <a:tc>
                  <a:txBody>
                    <a:bodyPr/>
                    <a:lstStyle/>
                    <a:p>
                      <a:pPr algn="r" rtl="0" fontAlgn="b"/>
                      <a:endParaRPr lang="en-US" sz="1000" b="0" i="0" u="none" strike="noStrike" dirty="0">
                        <a:solidFill>
                          <a:srgbClr val="000000"/>
                        </a:solidFill>
                        <a:effectLst/>
                        <a:latin typeface="Calibri" panose="020F0502020204030204" pitchFamily="34" charset="0"/>
                      </a:endParaRPr>
                    </a:p>
                  </a:txBody>
                  <a:tcPr marL="3997" marR="3997" marT="3997" marB="0" anchor="b"/>
                </a:tc>
                <a:extLst>
                  <a:ext uri="{0D108BD9-81ED-4DB2-BD59-A6C34878D82A}">
                    <a16:rowId xmlns:a16="http://schemas.microsoft.com/office/drawing/2014/main" val="2570805407"/>
                  </a:ext>
                </a:extLst>
              </a:tr>
            </a:tbl>
          </a:graphicData>
        </a:graphic>
      </p:graphicFrame>
    </p:spTree>
    <p:extLst>
      <p:ext uri="{BB962C8B-B14F-4D97-AF65-F5344CB8AC3E}">
        <p14:creationId xmlns:p14="http://schemas.microsoft.com/office/powerpoint/2010/main" val="309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hierarchy B</a:t>
            </a:r>
            <a:br>
              <a:rPr lang="en-US" dirty="0"/>
            </a:br>
            <a:r>
              <a:rPr lang="en-US" dirty="0"/>
              <a:t>- Only a frequency exist</a:t>
            </a:r>
          </a:p>
        </p:txBody>
      </p:sp>
      <p:sp>
        <p:nvSpPr>
          <p:cNvPr id="3" name="Content Placeholder 2"/>
          <p:cNvSpPr>
            <a:spLocks noGrp="1"/>
          </p:cNvSpPr>
          <p:nvPr>
            <p:ph idx="1"/>
          </p:nvPr>
        </p:nvSpPr>
        <p:spPr/>
        <p:txBody>
          <a:bodyPr/>
          <a:lstStyle/>
          <a:p>
            <a:pPr marL="0" lvl="0" indent="0">
              <a:buNone/>
            </a:pPr>
            <a:r>
              <a:rPr lang="en-GB" dirty="0"/>
              <a:t>The sample of a specific species is length measured to the lowest cm. No further biological analyses are carried out on the specimens. </a:t>
            </a:r>
            <a:endParaRPr lang="en-US" dirty="0"/>
          </a:p>
          <a:p>
            <a:pPr marL="0" lvl="0" indent="0">
              <a:buNone/>
            </a:pPr>
            <a:r>
              <a:rPr lang="en-GB" dirty="0"/>
              <a:t>Variants:</a:t>
            </a:r>
            <a:endParaRPr lang="en-US" dirty="0"/>
          </a:p>
          <a:p>
            <a:pPr lvl="1"/>
            <a:r>
              <a:rPr lang="en-GB" dirty="0"/>
              <a:t>Different length classes (e.g., 1mm, 0.5cm, 2.5cm, etc.)</a:t>
            </a:r>
          </a:p>
          <a:p>
            <a:pPr marL="216000" lvl="1"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13</a:t>
            </a:fld>
            <a:endParaRPr lang="en-GB" dirty="0"/>
          </a:p>
        </p:txBody>
      </p:sp>
      <p:grpSp>
        <p:nvGrpSpPr>
          <p:cNvPr id="5" name="Group 4"/>
          <p:cNvGrpSpPr/>
          <p:nvPr/>
        </p:nvGrpSpPr>
        <p:grpSpPr>
          <a:xfrm>
            <a:off x="3728816" y="3158615"/>
            <a:ext cx="4732781" cy="2862673"/>
            <a:chOff x="402201" y="795657"/>
            <a:chExt cx="4732781" cy="2862673"/>
          </a:xfrm>
        </p:grpSpPr>
        <p:sp>
          <p:nvSpPr>
            <p:cNvPr id="6" name="Rectangle 5"/>
            <p:cNvSpPr/>
            <p:nvPr/>
          </p:nvSpPr>
          <p:spPr>
            <a:xfrm>
              <a:off x="2507660" y="1544222"/>
              <a:ext cx="2627322" cy="369332"/>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alibri" panose="020F0502020204030204" pitchFamily="34" charset="0"/>
                  <a:ea typeface="+mn-ea"/>
                </a:rPr>
                <a:t>Frequency Measure (FM)</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7" name="Rectangle 6"/>
            <p:cNvSpPr/>
            <p:nvPr/>
          </p:nvSpPr>
          <p:spPr>
            <a:xfrm>
              <a:off x="1003293" y="3381331"/>
              <a:ext cx="2080249" cy="276999"/>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rPr>
                <a:t>Mandatory table in hierarchy</a:t>
              </a:r>
              <a:r>
                <a:rPr kumimoji="0" lang="en-GB" sz="12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8" name="TextBox 7"/>
            <p:cNvSpPr txBox="1"/>
            <p:nvPr/>
          </p:nvSpPr>
          <p:spPr>
            <a:xfrm>
              <a:off x="978345" y="3029511"/>
              <a:ext cx="6430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1" i="0" u="none" strike="noStrike" kern="0" cap="none" spc="0" normalizeH="0" baseline="0" noProof="0" dirty="0">
                  <a:ln>
                    <a:noFill/>
                  </a:ln>
                  <a:solidFill>
                    <a:prstClr val="black"/>
                  </a:solidFill>
                  <a:effectLst/>
                  <a:uLnTx/>
                  <a:uFillTx/>
                  <a:latin typeface="Calibri" panose="020F0502020204030204"/>
                  <a:ea typeface="+mn-ea"/>
                </a:rPr>
                <a:t>Legend</a:t>
              </a:r>
              <a:endParaRPr kumimoji="0" lang="en-GB" sz="1200" b="1" i="0" u="none" strike="noStrike" kern="0" cap="none" spc="0" normalizeH="0" baseline="0" noProof="0" dirty="0">
                <a:ln>
                  <a:noFill/>
                </a:ln>
                <a:solidFill>
                  <a:prstClr val="black"/>
                </a:solidFill>
                <a:effectLst/>
                <a:uLnTx/>
                <a:uFillTx/>
                <a:latin typeface="Calibri" panose="020F0502020204030204"/>
                <a:ea typeface="+mn-ea"/>
              </a:endParaRPr>
            </a:p>
          </p:txBody>
        </p:sp>
        <p:cxnSp>
          <p:nvCxnSpPr>
            <p:cNvPr id="9" name="Elbow Connector 8"/>
            <p:cNvCxnSpPr>
              <a:stCxn id="6" idx="1"/>
              <a:endCxn id="10" idx="2"/>
            </p:cNvCxnSpPr>
            <p:nvPr/>
          </p:nvCxnSpPr>
          <p:spPr>
            <a:xfrm rot="10800000">
              <a:off x="2153194" y="1164990"/>
              <a:ext cx="354467" cy="563899"/>
            </a:xfrm>
            <a:prstGeom prst="bentConnector2">
              <a:avLst/>
            </a:prstGeom>
            <a:noFill/>
            <a:ln w="28575" cap="flat" cmpd="sng" algn="ctr">
              <a:solidFill>
                <a:srgbClr val="44546A"/>
              </a:solidFill>
              <a:prstDash val="solid"/>
              <a:miter lim="800000"/>
              <a:headEnd type="diamond" w="med" len="med"/>
              <a:tailEnd type="diamond" w="med" len="med"/>
            </a:ln>
            <a:effectLst/>
          </p:spPr>
        </p:cxnSp>
        <p:sp>
          <p:nvSpPr>
            <p:cNvPr id="10" name="Rectangle 9"/>
            <p:cNvSpPr/>
            <p:nvPr/>
          </p:nvSpPr>
          <p:spPr>
            <a:xfrm>
              <a:off x="402201" y="795657"/>
              <a:ext cx="3501984" cy="369332"/>
            </a:xfrm>
            <a:prstGeom prst="rect">
              <a:avLst/>
            </a:prstGeom>
            <a:noFill/>
            <a:ln w="19050">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alibri" panose="020F0502020204030204" pitchFamily="34" charset="0"/>
                  <a:ea typeface="+mn-ea"/>
                </a:rPr>
                <a:t>Upper Hierarchy Link: Sample (SA)</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11" name="TextBox 10"/>
            <p:cNvSpPr txBox="1"/>
            <p:nvPr/>
          </p:nvSpPr>
          <p:spPr>
            <a:xfrm>
              <a:off x="1740901" y="1265773"/>
              <a:ext cx="41229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dirty="0">
                  <a:ln>
                    <a:noFill/>
                  </a:ln>
                  <a:solidFill>
                    <a:prstClr val="black"/>
                  </a:solidFill>
                  <a:effectLst/>
                  <a:uLnTx/>
                  <a:uFillTx/>
                  <a:latin typeface="Calibri" panose="020F0502020204030204"/>
                  <a:ea typeface="+mn-ea"/>
                </a:rPr>
                <a:t>1:</a:t>
              </a:r>
              <a:r>
                <a:rPr kumimoji="0" lang="sv-SE" sz="1800" b="0" i="0" u="none" strike="noStrike" kern="0" cap="none" spc="0" normalizeH="0" baseline="0" noProof="0" dirty="0">
                  <a:ln>
                    <a:noFill/>
                  </a:ln>
                  <a:solidFill>
                    <a:prstClr val="black"/>
                  </a:solidFill>
                  <a:effectLst/>
                  <a:uLnTx/>
                  <a:uFillTx/>
                  <a:latin typeface="Calibri" panose="020F0502020204030204"/>
                  <a:ea typeface="+mn-ea"/>
                </a:rPr>
                <a:t>n</a:t>
              </a:r>
              <a:endParaRPr kumimoji="0" lang="en-GB" sz="1800" b="0" i="0" u="none" strike="noStrike" kern="0" cap="none" spc="0" normalizeH="0" baseline="0" noProof="0" dirty="0">
                <a:ln>
                  <a:noFill/>
                </a:ln>
                <a:solidFill>
                  <a:prstClr val="black"/>
                </a:solidFill>
                <a:effectLst/>
                <a:uLnTx/>
                <a:uFillTx/>
                <a:latin typeface="Calibri" panose="020F0502020204030204"/>
                <a:ea typeface="+mn-ea"/>
              </a:endParaRPr>
            </a:p>
          </p:txBody>
        </p:sp>
      </p:grpSp>
    </p:spTree>
    <p:extLst>
      <p:ext uri="{BB962C8B-B14F-4D97-AF65-F5344CB8AC3E}">
        <p14:creationId xmlns:p14="http://schemas.microsoft.com/office/powerpoint/2010/main" val="232451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hierarchy C</a:t>
            </a:r>
            <a:br>
              <a:rPr lang="en-US" dirty="0"/>
            </a:br>
            <a:r>
              <a:rPr lang="en-US" dirty="0"/>
              <a:t>- Everything is on individual specimens</a:t>
            </a:r>
          </a:p>
        </p:txBody>
      </p:sp>
      <p:sp>
        <p:nvSpPr>
          <p:cNvPr id="3" name="Content Placeholder 2"/>
          <p:cNvSpPr>
            <a:spLocks noGrp="1"/>
          </p:cNvSpPr>
          <p:nvPr>
            <p:ph idx="1"/>
          </p:nvPr>
        </p:nvSpPr>
        <p:spPr/>
        <p:txBody>
          <a:bodyPr/>
          <a:lstStyle/>
          <a:p>
            <a:pPr marL="0" lvl="0" indent="0">
              <a:buNone/>
            </a:pPr>
            <a:r>
              <a:rPr lang="en-GB" dirty="0"/>
              <a:t>The subsample of a specific species is entirely biologically analysed. </a:t>
            </a:r>
            <a:endParaRPr lang="en-US" dirty="0"/>
          </a:p>
          <a:p>
            <a:pPr marL="0" lvl="0" indent="0">
              <a:buNone/>
            </a:pPr>
            <a:r>
              <a:rPr lang="en-GB" dirty="0"/>
              <a:t>Variants:</a:t>
            </a:r>
            <a:endParaRPr lang="en-US" dirty="0"/>
          </a:p>
          <a:p>
            <a:pPr lvl="1"/>
            <a:r>
              <a:rPr lang="en-GB" dirty="0"/>
              <a:t>Various biological variables collected on each fish sampled (e.g., length, maturity, stock, age quality, etc.)</a:t>
            </a:r>
            <a:endParaRPr lang="en-US" dirty="0"/>
          </a:p>
          <a:p>
            <a:pPr lvl="1"/>
            <a:r>
              <a:rPr lang="en-GB" dirty="0"/>
              <a:t>Length is not among the variables sampled (e.g., sampling directly for ages)</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14</a:t>
            </a:fld>
            <a:endParaRPr lang="en-GB" dirty="0"/>
          </a:p>
        </p:txBody>
      </p:sp>
      <p:grpSp>
        <p:nvGrpSpPr>
          <p:cNvPr id="5" name="Group 4"/>
          <p:cNvGrpSpPr/>
          <p:nvPr/>
        </p:nvGrpSpPr>
        <p:grpSpPr>
          <a:xfrm>
            <a:off x="3799619" y="4005064"/>
            <a:ext cx="4239804" cy="2358617"/>
            <a:chOff x="402201" y="795657"/>
            <a:chExt cx="4591177" cy="2862673"/>
          </a:xfrm>
        </p:grpSpPr>
        <p:sp>
          <p:nvSpPr>
            <p:cNvPr id="6" name="Rectangle 5"/>
            <p:cNvSpPr/>
            <p:nvPr/>
          </p:nvSpPr>
          <p:spPr>
            <a:xfrm>
              <a:off x="1003293" y="3381331"/>
              <a:ext cx="2080249" cy="276999"/>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rPr>
                <a:t>Mandatory table in hierarchy</a:t>
              </a:r>
              <a:r>
                <a:rPr kumimoji="0" lang="en-GB" sz="12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7" name="TextBox 6"/>
            <p:cNvSpPr txBox="1"/>
            <p:nvPr/>
          </p:nvSpPr>
          <p:spPr>
            <a:xfrm>
              <a:off x="978345" y="3029511"/>
              <a:ext cx="64306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1" i="0" u="none" strike="noStrike" kern="0" cap="none" spc="0" normalizeH="0" baseline="0" noProof="0" dirty="0">
                  <a:ln>
                    <a:noFill/>
                  </a:ln>
                  <a:solidFill>
                    <a:prstClr val="black"/>
                  </a:solidFill>
                  <a:effectLst/>
                  <a:uLnTx/>
                  <a:uFillTx/>
                  <a:latin typeface="Calibri" panose="020F0502020204030204"/>
                  <a:ea typeface="+mn-ea"/>
                </a:rPr>
                <a:t>Legend</a:t>
              </a:r>
              <a:endParaRPr kumimoji="0" lang="en-GB" sz="1200" b="1" i="0" u="none" strike="noStrike" kern="0" cap="none" spc="0" normalizeH="0" baseline="0" noProof="0" dirty="0">
                <a:ln>
                  <a:noFill/>
                </a:ln>
                <a:solidFill>
                  <a:prstClr val="black"/>
                </a:solidFill>
                <a:effectLst/>
                <a:uLnTx/>
                <a:uFillTx/>
                <a:latin typeface="Calibri" panose="020F0502020204030204"/>
                <a:ea typeface="+mn-ea"/>
              </a:endParaRPr>
            </a:p>
          </p:txBody>
        </p:sp>
        <p:cxnSp>
          <p:nvCxnSpPr>
            <p:cNvPr id="8" name="Elbow Connector 7"/>
            <p:cNvCxnSpPr>
              <a:stCxn id="11" idx="1"/>
              <a:endCxn id="9" idx="2"/>
            </p:cNvCxnSpPr>
            <p:nvPr/>
          </p:nvCxnSpPr>
          <p:spPr>
            <a:xfrm rot="10800000">
              <a:off x="2153194" y="1164990"/>
              <a:ext cx="387719" cy="562929"/>
            </a:xfrm>
            <a:prstGeom prst="bentConnector2">
              <a:avLst/>
            </a:prstGeom>
            <a:noFill/>
            <a:ln w="28575" cap="flat" cmpd="sng" algn="ctr">
              <a:solidFill>
                <a:srgbClr val="44546A"/>
              </a:solidFill>
              <a:prstDash val="solid"/>
              <a:miter lim="800000"/>
              <a:headEnd type="diamond" w="med" len="med"/>
              <a:tailEnd type="diamond" w="med" len="med"/>
            </a:ln>
            <a:effectLst/>
          </p:spPr>
        </p:cxnSp>
        <p:sp>
          <p:nvSpPr>
            <p:cNvPr id="9" name="Rectangle 8"/>
            <p:cNvSpPr/>
            <p:nvPr/>
          </p:nvSpPr>
          <p:spPr>
            <a:xfrm>
              <a:off x="402201" y="795657"/>
              <a:ext cx="3501984" cy="369332"/>
            </a:xfrm>
            <a:prstGeom prst="rect">
              <a:avLst/>
            </a:prstGeom>
            <a:noFill/>
            <a:ln w="19050">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alibri" panose="020F0502020204030204" pitchFamily="34" charset="0"/>
                  <a:ea typeface="+mn-ea"/>
                </a:rPr>
                <a:t>Upper Hierarchy Link: Sample (SA)</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sp>
          <p:nvSpPr>
            <p:cNvPr id="10" name="TextBox 9"/>
            <p:cNvSpPr txBox="1"/>
            <p:nvPr/>
          </p:nvSpPr>
          <p:spPr>
            <a:xfrm>
              <a:off x="1740901" y="1254821"/>
              <a:ext cx="41229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dirty="0">
                  <a:ln>
                    <a:noFill/>
                  </a:ln>
                  <a:solidFill>
                    <a:prstClr val="black"/>
                  </a:solidFill>
                  <a:effectLst/>
                  <a:uLnTx/>
                  <a:uFillTx/>
                  <a:latin typeface="Calibri" panose="020F0502020204030204"/>
                  <a:ea typeface="+mn-ea"/>
                </a:rPr>
                <a:t>1:</a:t>
              </a:r>
              <a:r>
                <a:rPr kumimoji="0" lang="sv-SE" sz="1800" b="0" i="0" u="none" strike="noStrike" kern="0" cap="none" spc="0" normalizeH="0" baseline="0" noProof="0" dirty="0">
                  <a:ln>
                    <a:noFill/>
                  </a:ln>
                  <a:solidFill>
                    <a:prstClr val="black"/>
                  </a:solidFill>
                  <a:effectLst/>
                  <a:uLnTx/>
                  <a:uFillTx/>
                  <a:latin typeface="Calibri" panose="020F0502020204030204"/>
                  <a:ea typeface="+mn-ea"/>
                </a:rPr>
                <a:t>n</a:t>
              </a:r>
              <a:endParaRPr kumimoji="0" lang="en-GB" sz="1800" b="0" i="0" u="none" strike="noStrike" kern="0" cap="none" spc="0" normalizeH="0" baseline="0" noProof="0" dirty="0">
                <a:ln>
                  <a:noFill/>
                </a:ln>
                <a:solidFill>
                  <a:prstClr val="black"/>
                </a:solidFill>
                <a:effectLst/>
                <a:uLnTx/>
                <a:uFillTx/>
                <a:latin typeface="Calibri" panose="020F0502020204030204"/>
                <a:ea typeface="+mn-ea"/>
              </a:endParaRPr>
            </a:p>
          </p:txBody>
        </p:sp>
        <p:sp>
          <p:nvSpPr>
            <p:cNvPr id="11" name="Rectangle 10"/>
            <p:cNvSpPr/>
            <p:nvPr/>
          </p:nvSpPr>
          <p:spPr>
            <a:xfrm>
              <a:off x="2540912" y="1543252"/>
              <a:ext cx="2452466" cy="369332"/>
            </a:xfrm>
            <a:prstGeom prst="rect">
              <a:avLst/>
            </a:prstGeom>
            <a:solidFill>
              <a:srgbClr val="5B9BD5">
                <a:lumMod val="40000"/>
                <a:lumOff val="60000"/>
              </a:srgbClr>
            </a:solidFill>
            <a:ln w="19050">
              <a:solidFill>
                <a:srgbClr val="FF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Calibri" panose="020F0502020204030204"/>
                  <a:ea typeface="+mn-ea"/>
                </a:rPr>
                <a:t>Biological Variable (BV)</a:t>
              </a:r>
              <a:r>
                <a:rPr kumimoji="0" lang="en-GB" sz="1800" b="0" i="0" u="none" strike="noStrike" kern="0" cap="none" spc="0" normalizeH="0" baseline="0" noProof="0" dirty="0">
                  <a:ln>
                    <a:noFill/>
                  </a:ln>
                  <a:solidFill>
                    <a:prstClr val="black"/>
                  </a:solidFill>
                  <a:effectLst/>
                  <a:uLnTx/>
                  <a:uFillTx/>
                  <a:latin typeface="Calibri" panose="020F0502020204030204"/>
                  <a:ea typeface="+mn-ea"/>
                </a:rPr>
                <a:t> </a:t>
              </a:r>
            </a:p>
          </p:txBody>
        </p:sp>
      </p:grpSp>
    </p:spTree>
    <p:extLst>
      <p:ext uri="{BB962C8B-B14F-4D97-AF65-F5344CB8AC3E}">
        <p14:creationId xmlns:p14="http://schemas.microsoft.com/office/powerpoint/2010/main" val="333949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hierarchy D</a:t>
            </a:r>
            <a:br>
              <a:rPr lang="en-US" dirty="0"/>
            </a:br>
            <a:r>
              <a:rPr lang="en-US" dirty="0"/>
              <a:t>- No biological measurements</a:t>
            </a:r>
          </a:p>
        </p:txBody>
      </p:sp>
      <p:sp>
        <p:nvSpPr>
          <p:cNvPr id="3" name="Content Placeholder 2"/>
          <p:cNvSpPr>
            <a:spLocks noGrp="1"/>
          </p:cNvSpPr>
          <p:nvPr>
            <p:ph idx="1"/>
          </p:nvPr>
        </p:nvSpPr>
        <p:spPr/>
        <p:txBody>
          <a:bodyPr/>
          <a:lstStyle/>
          <a:p>
            <a:pPr marL="0" indent="0" algn="ctr">
              <a:buNone/>
            </a:pPr>
            <a:endParaRPr lang="en-GB" dirty="0"/>
          </a:p>
          <a:p>
            <a:pPr marL="0" indent="0">
              <a:buNone/>
            </a:pPr>
            <a:r>
              <a:rPr lang="en-GB" dirty="0"/>
              <a:t>No length measurements or biological analyses, so nothing below the SA record</a:t>
            </a:r>
          </a:p>
          <a:p>
            <a:pPr marL="0" indent="0">
              <a:buNone/>
            </a:pPr>
            <a:endParaRPr lang="en-GB" dirty="0"/>
          </a:p>
          <a:p>
            <a:pPr marL="0" indent="0">
              <a:buNone/>
            </a:pPr>
            <a:r>
              <a:rPr lang="en-US" dirty="0"/>
              <a:t>Example: Danish observers at-sea will often only sample the weight of the landings</a:t>
            </a:r>
          </a:p>
          <a:p>
            <a:pPr marL="0" indent="0" algn="ctr">
              <a:buNone/>
            </a:pPr>
            <a:r>
              <a:rPr lang="en-US" dirty="0"/>
              <a:t> </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15</a:t>
            </a:fld>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859959250"/>
              </p:ext>
            </p:extLst>
          </p:nvPr>
        </p:nvGraphicFramePr>
        <p:xfrm>
          <a:off x="759250" y="3408864"/>
          <a:ext cx="10563912" cy="637758"/>
        </p:xfrm>
        <a:graphic>
          <a:graphicData uri="http://schemas.openxmlformats.org/drawingml/2006/table">
            <a:tbl>
              <a:tblPr>
                <a:tableStyleId>{BC89EF96-8CEA-46FF-86C4-4CE0E7609802}</a:tableStyleId>
              </a:tblPr>
              <a:tblGrid>
                <a:gridCol w="936000">
                  <a:extLst>
                    <a:ext uri="{9D8B030D-6E8A-4147-A177-3AD203B41FA5}">
                      <a16:colId xmlns:a16="http://schemas.microsoft.com/office/drawing/2014/main" val="691693121"/>
                    </a:ext>
                  </a:extLst>
                </a:gridCol>
                <a:gridCol w="72000">
                  <a:extLst>
                    <a:ext uri="{9D8B030D-6E8A-4147-A177-3AD203B41FA5}">
                      <a16:colId xmlns:a16="http://schemas.microsoft.com/office/drawing/2014/main" val="2291807149"/>
                    </a:ext>
                  </a:extLst>
                </a:gridCol>
                <a:gridCol w="64989">
                  <a:extLst>
                    <a:ext uri="{9D8B030D-6E8A-4147-A177-3AD203B41FA5}">
                      <a16:colId xmlns:a16="http://schemas.microsoft.com/office/drawing/2014/main" val="1967905599"/>
                    </a:ext>
                  </a:extLst>
                </a:gridCol>
                <a:gridCol w="64989">
                  <a:extLst>
                    <a:ext uri="{9D8B030D-6E8A-4147-A177-3AD203B41FA5}">
                      <a16:colId xmlns:a16="http://schemas.microsoft.com/office/drawing/2014/main" val="4221422394"/>
                    </a:ext>
                  </a:extLst>
                </a:gridCol>
                <a:gridCol w="1044000">
                  <a:extLst>
                    <a:ext uri="{9D8B030D-6E8A-4147-A177-3AD203B41FA5}">
                      <a16:colId xmlns:a16="http://schemas.microsoft.com/office/drawing/2014/main" val="1150508209"/>
                    </a:ext>
                  </a:extLst>
                </a:gridCol>
                <a:gridCol w="72000">
                  <a:extLst>
                    <a:ext uri="{9D8B030D-6E8A-4147-A177-3AD203B41FA5}">
                      <a16:colId xmlns:a16="http://schemas.microsoft.com/office/drawing/2014/main" val="1660148606"/>
                    </a:ext>
                  </a:extLst>
                </a:gridCol>
                <a:gridCol w="1260000">
                  <a:extLst>
                    <a:ext uri="{9D8B030D-6E8A-4147-A177-3AD203B41FA5}">
                      <a16:colId xmlns:a16="http://schemas.microsoft.com/office/drawing/2014/main" val="270095378"/>
                    </a:ext>
                  </a:extLst>
                </a:gridCol>
                <a:gridCol w="64989">
                  <a:extLst>
                    <a:ext uri="{9D8B030D-6E8A-4147-A177-3AD203B41FA5}">
                      <a16:colId xmlns:a16="http://schemas.microsoft.com/office/drawing/2014/main" val="2843373601"/>
                    </a:ext>
                  </a:extLst>
                </a:gridCol>
                <a:gridCol w="64989">
                  <a:extLst>
                    <a:ext uri="{9D8B030D-6E8A-4147-A177-3AD203B41FA5}">
                      <a16:colId xmlns:a16="http://schemas.microsoft.com/office/drawing/2014/main" val="3175808036"/>
                    </a:ext>
                  </a:extLst>
                </a:gridCol>
                <a:gridCol w="64989">
                  <a:extLst>
                    <a:ext uri="{9D8B030D-6E8A-4147-A177-3AD203B41FA5}">
                      <a16:colId xmlns:a16="http://schemas.microsoft.com/office/drawing/2014/main" val="1935316268"/>
                    </a:ext>
                  </a:extLst>
                </a:gridCol>
                <a:gridCol w="64989">
                  <a:extLst>
                    <a:ext uri="{9D8B030D-6E8A-4147-A177-3AD203B41FA5}">
                      <a16:colId xmlns:a16="http://schemas.microsoft.com/office/drawing/2014/main" val="4126514557"/>
                    </a:ext>
                  </a:extLst>
                </a:gridCol>
                <a:gridCol w="64989">
                  <a:extLst>
                    <a:ext uri="{9D8B030D-6E8A-4147-A177-3AD203B41FA5}">
                      <a16:colId xmlns:a16="http://schemas.microsoft.com/office/drawing/2014/main" val="1013376033"/>
                    </a:ext>
                  </a:extLst>
                </a:gridCol>
                <a:gridCol w="64989">
                  <a:extLst>
                    <a:ext uri="{9D8B030D-6E8A-4147-A177-3AD203B41FA5}">
                      <a16:colId xmlns:a16="http://schemas.microsoft.com/office/drawing/2014/main" val="4262585383"/>
                    </a:ext>
                  </a:extLst>
                </a:gridCol>
                <a:gridCol w="1512000">
                  <a:extLst>
                    <a:ext uri="{9D8B030D-6E8A-4147-A177-3AD203B41FA5}">
                      <a16:colId xmlns:a16="http://schemas.microsoft.com/office/drawing/2014/main" val="2120548666"/>
                    </a:ext>
                  </a:extLst>
                </a:gridCol>
                <a:gridCol w="1692000">
                  <a:extLst>
                    <a:ext uri="{9D8B030D-6E8A-4147-A177-3AD203B41FA5}">
                      <a16:colId xmlns:a16="http://schemas.microsoft.com/office/drawing/2014/main" val="3334014752"/>
                    </a:ext>
                  </a:extLst>
                </a:gridCol>
                <a:gridCol w="1044000">
                  <a:extLst>
                    <a:ext uri="{9D8B030D-6E8A-4147-A177-3AD203B41FA5}">
                      <a16:colId xmlns:a16="http://schemas.microsoft.com/office/drawing/2014/main" val="1338145010"/>
                    </a:ext>
                  </a:extLst>
                </a:gridCol>
                <a:gridCol w="1224000">
                  <a:extLst>
                    <a:ext uri="{9D8B030D-6E8A-4147-A177-3AD203B41FA5}">
                      <a16:colId xmlns:a16="http://schemas.microsoft.com/office/drawing/2014/main" val="1551948729"/>
                    </a:ext>
                  </a:extLst>
                </a:gridCol>
                <a:gridCol w="1188000">
                  <a:extLst>
                    <a:ext uri="{9D8B030D-6E8A-4147-A177-3AD203B41FA5}">
                      <a16:colId xmlns:a16="http://schemas.microsoft.com/office/drawing/2014/main" val="3389519776"/>
                    </a:ext>
                  </a:extLst>
                </a:gridCol>
              </a:tblGrid>
              <a:tr h="0">
                <a:tc>
                  <a:txBody>
                    <a:bodyPr/>
                    <a:lstStyle/>
                    <a:p>
                      <a:pPr algn="l" rtl="0" fontAlgn="b"/>
                      <a:r>
                        <a:rPr lang="en-US" sz="1000" b="1" u="none" strike="noStrike" dirty="0" err="1">
                          <a:effectLst/>
                        </a:rPr>
                        <a:t>SArecordType</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SAstratumName</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SAspeciesCodeFAO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 </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SAtotalWeightMeasured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SAsampleWeightMeasured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SAnumberTotal</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err="1">
                          <a:effectLst/>
                        </a:rPr>
                        <a:t>SAnumberSampled</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marL="0" algn="l" defTabSz="914400" rtl="0" eaLnBrk="1" fontAlgn="b" latinLnBrk="0" hangingPunct="1"/>
                      <a:r>
                        <a:rPr lang="en-US" sz="1000" b="1" u="none" strike="noStrike" kern="1200" dirty="0" err="1">
                          <a:solidFill>
                            <a:schemeClr val="tx1"/>
                          </a:solidFill>
                          <a:effectLst/>
                          <a:latin typeface="+mn-lt"/>
                          <a:ea typeface="+mn-ea"/>
                          <a:cs typeface="+mn-cs"/>
                        </a:rPr>
                        <a:t>SAlowerHierarchy</a:t>
                      </a:r>
                      <a:endParaRPr lang="en-US" sz="1000" b="1" u="none" strike="noStrike" kern="1200" dirty="0">
                        <a:solidFill>
                          <a:schemeClr val="tx1"/>
                        </a:solidFill>
                        <a:effectLst/>
                        <a:latin typeface="+mn-lt"/>
                        <a:ea typeface="+mn-ea"/>
                        <a:cs typeface="+mn-cs"/>
                      </a:endParaRPr>
                    </a:p>
                  </a:txBody>
                  <a:tcPr marL="7620" marR="7620" marT="7620" marB="0" anchor="b">
                    <a:solidFill>
                      <a:schemeClr val="bg1"/>
                    </a:solidFill>
                  </a:tcPr>
                </a:tc>
                <a:extLst>
                  <a:ext uri="{0D108BD9-81ED-4DB2-BD59-A6C34878D82A}">
                    <a16:rowId xmlns:a16="http://schemas.microsoft.com/office/drawing/2014/main" val="363301233"/>
                  </a:ext>
                </a:extLst>
              </a:tr>
              <a:tr h="0">
                <a:tc>
                  <a:txBody>
                    <a:bodyPr/>
                    <a:lstStyle/>
                    <a:p>
                      <a:pPr algn="l" rtl="0" fontAlgn="b"/>
                      <a:r>
                        <a:rPr lang="en-US" sz="1000" b="1" u="none" strike="noStrike" dirty="0">
                          <a:effectLst/>
                        </a:rPr>
                        <a:t>M</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dirty="0">
                          <a:effectLst/>
                        </a:rPr>
                        <a:t>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b="1" u="none" strike="noStrike">
                          <a:effectLst/>
                        </a:rPr>
                        <a:t> </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DV,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1" u="none" strike="noStrike" dirty="0">
                          <a:effectLst/>
                        </a:rPr>
                        <a:t>DV, O</a:t>
                      </a:r>
                      <a:endParaRPr lang="en-US" sz="1000" b="1" i="0" u="none" strike="noStrike" dirty="0">
                        <a:solidFill>
                          <a:srgbClr val="000000"/>
                        </a:solidFill>
                        <a:effectLst/>
                        <a:latin typeface="Arial" panose="020B0604020202020204" pitchFamily="34" charset="0"/>
                      </a:endParaRPr>
                    </a:p>
                  </a:txBody>
                  <a:tcPr marL="6459" marR="6459" marT="6459" marB="0" anchor="b"/>
                </a:tc>
                <a:tc>
                  <a:txBody>
                    <a:bodyPr/>
                    <a:lstStyle/>
                    <a:p>
                      <a:pPr marL="0" algn="l" defTabSz="914400" rtl="0" eaLnBrk="1" fontAlgn="b" latinLnBrk="0" hangingPunct="1"/>
                      <a:r>
                        <a:rPr lang="en-US" sz="1000" b="1" u="none" strike="noStrike" kern="1200" dirty="0">
                          <a:solidFill>
                            <a:schemeClr val="tx1"/>
                          </a:solidFill>
                          <a:effectLst/>
                          <a:latin typeface="+mn-lt"/>
                          <a:ea typeface="+mn-ea"/>
                          <a:cs typeface="+mn-cs"/>
                        </a:rPr>
                        <a:t>M/O</a:t>
                      </a:r>
                    </a:p>
                  </a:txBody>
                  <a:tcPr marL="7620" marR="7620" marT="7620" marB="0" anchor="b">
                    <a:solidFill>
                      <a:schemeClr val="bg1"/>
                    </a:solidFill>
                  </a:tcPr>
                </a:tc>
                <a:extLst>
                  <a:ext uri="{0D108BD9-81ED-4DB2-BD59-A6C34878D82A}">
                    <a16:rowId xmlns:a16="http://schemas.microsoft.com/office/drawing/2014/main" val="1568606973"/>
                  </a:ext>
                </a:extLst>
              </a:tr>
              <a:tr h="0">
                <a:tc>
                  <a:txBody>
                    <a:bodyPr/>
                    <a:lstStyle/>
                    <a:p>
                      <a:pPr algn="l" rtl="0" fontAlgn="b"/>
                      <a:r>
                        <a:rPr lang="en-US" sz="1000" u="none" strike="noStrike" dirty="0">
                          <a:effectLst/>
                        </a:rPr>
                        <a:t>SA</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0" i="0" u="none" strike="noStrike" dirty="0">
                          <a:solidFill>
                            <a:schemeClr val="tx1"/>
                          </a:solidFill>
                          <a:effectLst/>
                          <a:latin typeface="+mn-lt"/>
                        </a:rPr>
                        <a:t>LAN</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dirty="0">
                          <a:effectLst/>
                        </a:rPr>
                        <a:t>COD</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a:effectLst/>
                        </a:rPr>
                        <a:t>95</a:t>
                      </a:r>
                      <a:endParaRPr lang="en-US" sz="10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100</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b="0" i="0" u="none" strike="noStrike" dirty="0">
                          <a:solidFill>
                            <a:srgbClr val="000000"/>
                          </a:solidFill>
                          <a:effectLst/>
                          <a:latin typeface="Arial" panose="020B0604020202020204" pitchFamily="34" charset="0"/>
                        </a:rPr>
                        <a:t>D</a:t>
                      </a:r>
                    </a:p>
                  </a:txBody>
                  <a:tcPr marL="6459" marR="6459" marT="6459" marB="0" anchor="b">
                    <a:solidFill>
                      <a:schemeClr val="bg1"/>
                    </a:solidFill>
                  </a:tcPr>
                </a:tc>
                <a:extLst>
                  <a:ext uri="{0D108BD9-81ED-4DB2-BD59-A6C34878D82A}">
                    <a16:rowId xmlns:a16="http://schemas.microsoft.com/office/drawing/2014/main" val="4223800132"/>
                  </a:ext>
                </a:extLst>
              </a:tr>
              <a:tr h="0">
                <a:tc>
                  <a:txBody>
                    <a:bodyPr/>
                    <a:lstStyle/>
                    <a:p>
                      <a:pPr algn="l" rtl="0" fontAlgn="b"/>
                      <a:r>
                        <a:rPr lang="en-US" sz="1000" u="none" strike="noStrike" dirty="0">
                          <a:effectLst/>
                        </a:rPr>
                        <a:t>SA</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b="0" i="0" u="none" strike="noStrike" dirty="0">
                          <a:solidFill>
                            <a:schemeClr val="tx1"/>
                          </a:solidFill>
                          <a:effectLst/>
                          <a:latin typeface="+mn-lt"/>
                        </a:rPr>
                        <a:t>DIS</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1000" u="none" strike="noStrike" dirty="0">
                          <a:effectLst/>
                        </a:rPr>
                        <a:t>COD</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202</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u="none" strike="noStrike" dirty="0">
                          <a:effectLst/>
                        </a:rPr>
                        <a:t>50</a:t>
                      </a:r>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endParaRPr lang="en-US" sz="10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1000" b="0" i="0" u="none" strike="noStrike" dirty="0">
                          <a:solidFill>
                            <a:srgbClr val="000000"/>
                          </a:solidFill>
                          <a:effectLst/>
                          <a:latin typeface="Arial" panose="020B0604020202020204" pitchFamily="34" charset="0"/>
                        </a:rPr>
                        <a:t>A</a:t>
                      </a:r>
                    </a:p>
                  </a:txBody>
                  <a:tcPr marL="6459" marR="6459" marT="6459" marB="0" anchor="b">
                    <a:solidFill>
                      <a:schemeClr val="bg1"/>
                    </a:solidFill>
                  </a:tcPr>
                </a:tc>
                <a:extLst>
                  <a:ext uri="{0D108BD9-81ED-4DB2-BD59-A6C34878D82A}">
                    <a16:rowId xmlns:a16="http://schemas.microsoft.com/office/drawing/2014/main" val="1360240861"/>
                  </a:ext>
                </a:extLst>
              </a:tr>
            </a:tbl>
          </a:graphicData>
        </a:graphic>
      </p:graphicFrame>
    </p:spTree>
    <p:extLst>
      <p:ext uri="{BB962C8B-B14F-4D97-AF65-F5344CB8AC3E}">
        <p14:creationId xmlns:p14="http://schemas.microsoft.com/office/powerpoint/2010/main" val="141625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Sampling for a frequency and then subsampling for biological measurements, no length stratification - example</a:t>
            </a:r>
          </a:p>
        </p:txBody>
      </p:sp>
      <p:sp>
        <p:nvSpPr>
          <p:cNvPr id="3" name="Content Placeholder 2"/>
          <p:cNvSpPr>
            <a:spLocks noGrp="1"/>
          </p:cNvSpPr>
          <p:nvPr>
            <p:ph idx="1"/>
          </p:nvPr>
        </p:nvSpPr>
        <p:spPr/>
        <p:txBody>
          <a:bodyPr/>
          <a:lstStyle/>
          <a:p>
            <a:r>
              <a:rPr lang="en-US" dirty="0"/>
              <a:t>In Denmark we often sample small pelagic the following way; We have a sample of herring from a fishing trip (here 1150 kg), then we take a subsample (here 29.957 kg, equal to 100 fish). All these fish are length measured. Only 25 of the fish are aged. the subsampling is not length stratified but an unstratified subsample. We sample the fish in a pseudo-systematic way, so the fish are ordered by length and then each 4th fish is selected in this case</a:t>
            </a:r>
          </a:p>
          <a:p>
            <a:r>
              <a:rPr lang="en-US" dirty="0"/>
              <a:t>This won’t fit into hierarchy A, since there is no length stratification involved in the subsampling</a:t>
            </a:r>
          </a:p>
          <a:p>
            <a:r>
              <a:rPr lang="en-US" dirty="0"/>
              <a:t>How to fit: Utilizing the possibility to add a subsample in the sample table. The first sample (for the representative length measurements) will have </a:t>
            </a:r>
            <a:r>
              <a:rPr lang="en-US" dirty="0" err="1"/>
              <a:t>SAlowerHierarchy</a:t>
            </a:r>
            <a:r>
              <a:rPr lang="en-US" dirty="0"/>
              <a:t>= B. The subsample thereof (for biological measurements) will link to the sample via </a:t>
            </a:r>
            <a:r>
              <a:rPr lang="en-US" dirty="0" err="1"/>
              <a:t>SAparentSequenceNumber</a:t>
            </a:r>
            <a:r>
              <a:rPr lang="en-US" dirty="0"/>
              <a:t> and have </a:t>
            </a:r>
            <a:r>
              <a:rPr lang="en-US" dirty="0" err="1"/>
              <a:t>SAlowerHierarchy</a:t>
            </a:r>
            <a:r>
              <a:rPr lang="en-US" dirty="0"/>
              <a:t> = C</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16</a:t>
            </a:fld>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642831723"/>
              </p:ext>
            </p:extLst>
          </p:nvPr>
        </p:nvGraphicFramePr>
        <p:xfrm>
          <a:off x="27806" y="5229200"/>
          <a:ext cx="12145349" cy="513548"/>
        </p:xfrm>
        <a:graphic>
          <a:graphicData uri="http://schemas.openxmlformats.org/drawingml/2006/table">
            <a:tbl>
              <a:tblPr>
                <a:tableStyleId>{BC89EF96-8CEA-46FF-86C4-4CE0E7609802}</a:tableStyleId>
              </a:tblPr>
              <a:tblGrid>
                <a:gridCol w="756000">
                  <a:extLst>
                    <a:ext uri="{9D8B030D-6E8A-4147-A177-3AD203B41FA5}">
                      <a16:colId xmlns:a16="http://schemas.microsoft.com/office/drawing/2014/main" val="726959758"/>
                    </a:ext>
                  </a:extLst>
                </a:gridCol>
                <a:gridCol w="1080000">
                  <a:extLst>
                    <a:ext uri="{9D8B030D-6E8A-4147-A177-3AD203B41FA5}">
                      <a16:colId xmlns:a16="http://schemas.microsoft.com/office/drawing/2014/main" val="4276520260"/>
                    </a:ext>
                  </a:extLst>
                </a:gridCol>
                <a:gridCol w="1368000">
                  <a:extLst>
                    <a:ext uri="{9D8B030D-6E8A-4147-A177-3AD203B41FA5}">
                      <a16:colId xmlns:a16="http://schemas.microsoft.com/office/drawing/2014/main" val="2300486073"/>
                    </a:ext>
                  </a:extLst>
                </a:gridCol>
                <a:gridCol w="828000">
                  <a:extLst>
                    <a:ext uri="{9D8B030D-6E8A-4147-A177-3AD203B41FA5}">
                      <a16:colId xmlns:a16="http://schemas.microsoft.com/office/drawing/2014/main" val="4152589249"/>
                    </a:ext>
                  </a:extLst>
                </a:gridCol>
                <a:gridCol w="936000">
                  <a:extLst>
                    <a:ext uri="{9D8B030D-6E8A-4147-A177-3AD203B41FA5}">
                      <a16:colId xmlns:a16="http://schemas.microsoft.com/office/drawing/2014/main" val="215751126"/>
                    </a:ext>
                  </a:extLst>
                </a:gridCol>
                <a:gridCol w="72000">
                  <a:extLst>
                    <a:ext uri="{9D8B030D-6E8A-4147-A177-3AD203B41FA5}">
                      <a16:colId xmlns:a16="http://schemas.microsoft.com/office/drawing/2014/main" val="2560056231"/>
                    </a:ext>
                  </a:extLst>
                </a:gridCol>
                <a:gridCol w="1080000">
                  <a:extLst>
                    <a:ext uri="{9D8B030D-6E8A-4147-A177-3AD203B41FA5}">
                      <a16:colId xmlns:a16="http://schemas.microsoft.com/office/drawing/2014/main" val="1937565804"/>
                    </a:ext>
                  </a:extLst>
                </a:gridCol>
                <a:gridCol w="72000">
                  <a:extLst>
                    <a:ext uri="{9D8B030D-6E8A-4147-A177-3AD203B41FA5}">
                      <a16:colId xmlns:a16="http://schemas.microsoft.com/office/drawing/2014/main" val="852506703"/>
                    </a:ext>
                  </a:extLst>
                </a:gridCol>
                <a:gridCol w="72000">
                  <a:extLst>
                    <a:ext uri="{9D8B030D-6E8A-4147-A177-3AD203B41FA5}">
                      <a16:colId xmlns:a16="http://schemas.microsoft.com/office/drawing/2014/main" val="2745731050"/>
                    </a:ext>
                  </a:extLst>
                </a:gridCol>
                <a:gridCol w="72000">
                  <a:extLst>
                    <a:ext uri="{9D8B030D-6E8A-4147-A177-3AD203B41FA5}">
                      <a16:colId xmlns:a16="http://schemas.microsoft.com/office/drawing/2014/main" val="2528403383"/>
                    </a:ext>
                  </a:extLst>
                </a:gridCol>
                <a:gridCol w="648000">
                  <a:extLst>
                    <a:ext uri="{9D8B030D-6E8A-4147-A177-3AD203B41FA5}">
                      <a16:colId xmlns:a16="http://schemas.microsoft.com/office/drawing/2014/main" val="2044467616"/>
                    </a:ext>
                  </a:extLst>
                </a:gridCol>
                <a:gridCol w="936000">
                  <a:extLst>
                    <a:ext uri="{9D8B030D-6E8A-4147-A177-3AD203B41FA5}">
                      <a16:colId xmlns:a16="http://schemas.microsoft.com/office/drawing/2014/main" val="3196450572"/>
                    </a:ext>
                  </a:extLst>
                </a:gridCol>
                <a:gridCol w="1116000">
                  <a:extLst>
                    <a:ext uri="{9D8B030D-6E8A-4147-A177-3AD203B41FA5}">
                      <a16:colId xmlns:a16="http://schemas.microsoft.com/office/drawing/2014/main" val="4283195582"/>
                    </a:ext>
                  </a:extLst>
                </a:gridCol>
                <a:gridCol w="517349">
                  <a:extLst>
                    <a:ext uri="{9D8B030D-6E8A-4147-A177-3AD203B41FA5}">
                      <a16:colId xmlns:a16="http://schemas.microsoft.com/office/drawing/2014/main" val="2308794399"/>
                    </a:ext>
                  </a:extLst>
                </a:gridCol>
                <a:gridCol w="576000">
                  <a:extLst>
                    <a:ext uri="{9D8B030D-6E8A-4147-A177-3AD203B41FA5}">
                      <a16:colId xmlns:a16="http://schemas.microsoft.com/office/drawing/2014/main" val="86640153"/>
                    </a:ext>
                  </a:extLst>
                </a:gridCol>
                <a:gridCol w="72000">
                  <a:extLst>
                    <a:ext uri="{9D8B030D-6E8A-4147-A177-3AD203B41FA5}">
                      <a16:colId xmlns:a16="http://schemas.microsoft.com/office/drawing/2014/main" val="636811721"/>
                    </a:ext>
                  </a:extLst>
                </a:gridCol>
                <a:gridCol w="1008000">
                  <a:extLst>
                    <a:ext uri="{9D8B030D-6E8A-4147-A177-3AD203B41FA5}">
                      <a16:colId xmlns:a16="http://schemas.microsoft.com/office/drawing/2014/main" val="1011775640"/>
                    </a:ext>
                  </a:extLst>
                </a:gridCol>
                <a:gridCol w="936000">
                  <a:extLst>
                    <a:ext uri="{9D8B030D-6E8A-4147-A177-3AD203B41FA5}">
                      <a16:colId xmlns:a16="http://schemas.microsoft.com/office/drawing/2014/main" val="2219194522"/>
                    </a:ext>
                  </a:extLst>
                </a:gridCol>
              </a:tblGrid>
              <a:tr h="0">
                <a:tc>
                  <a:txBody>
                    <a:bodyPr/>
                    <a:lstStyle/>
                    <a:p>
                      <a:pPr algn="l" rtl="0" fontAlgn="b"/>
                      <a:r>
                        <a:rPr lang="en-US" sz="800" b="1" u="none" strike="noStrike" dirty="0" err="1">
                          <a:effectLst/>
                        </a:rPr>
                        <a:t>SArecordType</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SAsequenceNumber</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SAparentSequenceNumber</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SAstratification</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SAstratumName</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SAspeciesCodeFAO</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SAunitType</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SAtotalWeightLive</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SAsampleWeightLive</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SAtotal</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SAsampled</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SAselectionMethod</a:t>
                      </a:r>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err="1">
                          <a:effectLst/>
                        </a:rPr>
                        <a:t>SAlowerHierarchy</a:t>
                      </a:r>
                      <a:endParaRPr lang="en-US" sz="800" b="1" i="0" u="none" strike="noStrike" dirty="0">
                        <a:solidFill>
                          <a:srgbClr val="000000"/>
                        </a:solidFill>
                        <a:effectLst/>
                        <a:latin typeface="Arial" panose="020B0604020202020204" pitchFamily="34" charset="0"/>
                      </a:endParaRPr>
                    </a:p>
                  </a:txBody>
                  <a:tcPr marL="6467" marR="6467" marT="6467" marB="0" anchor="b">
                    <a:solidFill>
                      <a:schemeClr val="tx2">
                        <a:lumMod val="20000"/>
                        <a:lumOff val="80000"/>
                      </a:schemeClr>
                    </a:solidFill>
                  </a:tcPr>
                </a:tc>
                <a:extLst>
                  <a:ext uri="{0D108BD9-81ED-4DB2-BD59-A6C34878D82A}">
                    <a16:rowId xmlns:a16="http://schemas.microsoft.com/office/drawing/2014/main" val="15829115"/>
                  </a:ext>
                </a:extLst>
              </a:tr>
              <a:tr h="0">
                <a:tc>
                  <a:txBody>
                    <a:bodyPr/>
                    <a:lstStyle/>
                    <a:p>
                      <a:pPr algn="l" rtl="0" fontAlgn="b"/>
                      <a:r>
                        <a:rPr lang="en-US" sz="800" b="1" u="none" strike="noStrike">
                          <a:effectLst/>
                        </a:rPr>
                        <a:t>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DV, 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DV, 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 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DV, 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DV, O</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endParaRPr lang="en-US" sz="800" b="1"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a:effectLst/>
                        </a:rPr>
                        <a:t>DV, M</a:t>
                      </a:r>
                      <a:endParaRPr lang="en-US" sz="800" b="1"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1" u="none" strike="noStrike" dirty="0">
                          <a:effectLst/>
                        </a:rPr>
                        <a:t>M/O</a:t>
                      </a:r>
                      <a:endParaRPr lang="en-US" sz="800" b="1" i="0" u="none" strike="noStrike" dirty="0">
                        <a:solidFill>
                          <a:srgbClr val="000000"/>
                        </a:solidFill>
                        <a:effectLst/>
                        <a:latin typeface="Arial" panose="020B0604020202020204" pitchFamily="34" charset="0"/>
                      </a:endParaRPr>
                    </a:p>
                  </a:txBody>
                  <a:tcPr marL="6467" marR="6467" marT="6467" marB="0" anchor="b">
                    <a:solidFill>
                      <a:schemeClr val="tx2">
                        <a:lumMod val="20000"/>
                        <a:lumOff val="80000"/>
                      </a:schemeClr>
                    </a:solidFill>
                  </a:tcPr>
                </a:tc>
                <a:extLst>
                  <a:ext uri="{0D108BD9-81ED-4DB2-BD59-A6C34878D82A}">
                    <a16:rowId xmlns:a16="http://schemas.microsoft.com/office/drawing/2014/main" val="1423610102"/>
                  </a:ext>
                </a:extLst>
              </a:tr>
              <a:tr h="0">
                <a:tc>
                  <a:txBody>
                    <a:bodyPr/>
                    <a:lstStyle/>
                    <a:p>
                      <a:pPr algn="l" rtl="0" fontAlgn="b"/>
                      <a:r>
                        <a:rPr lang="en-US" sz="800" u="none" strike="noStrike">
                          <a:effectLst/>
                        </a:rPr>
                        <a:t>SA</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1</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dirty="0">
                          <a:effectLst/>
                        </a:rPr>
                        <a:t>No</a:t>
                      </a:r>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0" i="0" u="none" strike="noStrike" dirty="0">
                          <a:solidFill>
                            <a:schemeClr val="tx1"/>
                          </a:solidFill>
                          <a:effectLst/>
                          <a:latin typeface="+mn-lt"/>
                        </a:rPr>
                        <a:t>U</a:t>
                      </a: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HER</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kg</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1150000</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29957</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0" i="0" u="none" strike="noStrike" dirty="0">
                          <a:solidFill>
                            <a:schemeClr val="tx1"/>
                          </a:solidFill>
                          <a:effectLst/>
                          <a:latin typeface="+mn-lt"/>
                        </a:rPr>
                        <a:t>NPQSRSWOR</a:t>
                      </a:r>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r" rtl="0" fontAlgn="b"/>
                      <a:r>
                        <a:rPr lang="en-US" sz="800" u="none" strike="noStrike" dirty="0">
                          <a:effectLst/>
                        </a:rPr>
                        <a:t>B</a:t>
                      </a:r>
                      <a:endParaRPr lang="en-US" sz="800" b="0" i="0" u="none" strike="noStrike" dirty="0">
                        <a:solidFill>
                          <a:srgbClr val="000000"/>
                        </a:solidFill>
                        <a:effectLst/>
                        <a:latin typeface="Arial" panose="020B0604020202020204" pitchFamily="34" charset="0"/>
                      </a:endParaRPr>
                    </a:p>
                  </a:txBody>
                  <a:tcPr marL="6467" marR="6467" marT="6467" marB="0" anchor="b">
                    <a:solidFill>
                      <a:schemeClr val="tx2">
                        <a:lumMod val="20000"/>
                        <a:lumOff val="80000"/>
                      </a:schemeClr>
                    </a:solidFill>
                  </a:tcPr>
                </a:tc>
                <a:extLst>
                  <a:ext uri="{0D108BD9-81ED-4DB2-BD59-A6C34878D82A}">
                    <a16:rowId xmlns:a16="http://schemas.microsoft.com/office/drawing/2014/main" val="349124180"/>
                  </a:ext>
                </a:extLst>
              </a:tr>
              <a:tr h="0">
                <a:tc>
                  <a:txBody>
                    <a:bodyPr/>
                    <a:lstStyle/>
                    <a:p>
                      <a:pPr algn="l" rtl="0" fontAlgn="b"/>
                      <a:r>
                        <a:rPr lang="en-US" sz="800" u="none" strike="noStrike">
                          <a:effectLst/>
                        </a:rPr>
                        <a:t>SA</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2</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1</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No</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b="0" i="0" u="none" strike="noStrike" dirty="0">
                          <a:solidFill>
                            <a:schemeClr val="tx1"/>
                          </a:solidFill>
                          <a:effectLst/>
                          <a:latin typeface="+mn-lt"/>
                        </a:rPr>
                        <a:t>U</a:t>
                      </a:r>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dirty="0">
                          <a:effectLst/>
                        </a:rPr>
                        <a:t> </a:t>
                      </a:r>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HER</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fish</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29957</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6146</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100</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a:effectLst/>
                        </a:rPr>
                        <a:t>25</a:t>
                      </a:r>
                      <a:endParaRPr lang="en-US" sz="800" b="0" i="0" u="none" strike="noStrike">
                        <a:solidFill>
                          <a:srgbClr val="000000"/>
                        </a:solidFill>
                        <a:effectLst/>
                        <a:latin typeface="Arial" panose="020B0604020202020204" pitchFamily="34" charset="0"/>
                      </a:endParaRPr>
                    </a:p>
                  </a:txBody>
                  <a:tcPr marL="6467" marR="6467" marT="6467" marB="0" anchor="b"/>
                </a:tc>
                <a:tc>
                  <a:txBody>
                    <a:bodyPr/>
                    <a:lstStyle/>
                    <a:p>
                      <a:pPr algn="l" rtl="0" fontAlgn="b"/>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l" rtl="0" fontAlgn="b"/>
                      <a:r>
                        <a:rPr lang="en-US" sz="800" u="none" strike="noStrike" dirty="0">
                          <a:effectLst/>
                        </a:rPr>
                        <a:t>NPQSYSS</a:t>
                      </a:r>
                      <a:endParaRPr lang="en-US" sz="800" b="0" i="0" u="none" strike="noStrike" dirty="0">
                        <a:solidFill>
                          <a:srgbClr val="000000"/>
                        </a:solidFill>
                        <a:effectLst/>
                        <a:latin typeface="Arial" panose="020B0604020202020204" pitchFamily="34" charset="0"/>
                      </a:endParaRPr>
                    </a:p>
                  </a:txBody>
                  <a:tcPr marL="6467" marR="6467" marT="6467" marB="0" anchor="b"/>
                </a:tc>
                <a:tc>
                  <a:txBody>
                    <a:bodyPr/>
                    <a:lstStyle/>
                    <a:p>
                      <a:pPr algn="r" rtl="0" fontAlgn="b"/>
                      <a:r>
                        <a:rPr lang="en-US" sz="800" u="none" strike="noStrike" dirty="0">
                          <a:effectLst/>
                        </a:rPr>
                        <a:t>C</a:t>
                      </a:r>
                      <a:endParaRPr lang="en-US" sz="800" b="0" i="0" u="none" strike="noStrike" dirty="0">
                        <a:solidFill>
                          <a:srgbClr val="000000"/>
                        </a:solidFill>
                        <a:effectLst/>
                        <a:latin typeface="Arial" panose="020B0604020202020204" pitchFamily="34" charset="0"/>
                      </a:endParaRPr>
                    </a:p>
                  </a:txBody>
                  <a:tcPr marL="6467" marR="6467" marT="6467" marB="0" anchor="b">
                    <a:solidFill>
                      <a:schemeClr val="tx2">
                        <a:lumMod val="20000"/>
                        <a:lumOff val="80000"/>
                      </a:schemeClr>
                    </a:solidFill>
                  </a:tcPr>
                </a:tc>
                <a:extLst>
                  <a:ext uri="{0D108BD9-81ED-4DB2-BD59-A6C34878D82A}">
                    <a16:rowId xmlns:a16="http://schemas.microsoft.com/office/drawing/2014/main" val="3240983750"/>
                  </a:ext>
                </a:extLst>
              </a:tr>
            </a:tbl>
          </a:graphicData>
        </a:graphic>
      </p:graphicFrame>
    </p:spTree>
    <p:extLst>
      <p:ext uri="{BB962C8B-B14F-4D97-AF65-F5344CB8AC3E}">
        <p14:creationId xmlns:p14="http://schemas.microsoft.com/office/powerpoint/2010/main" val="175839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selection method particularly developed for sub-sampling of BV’s</a:t>
            </a:r>
          </a:p>
        </p:txBody>
      </p:sp>
      <p:sp>
        <p:nvSpPr>
          <p:cNvPr id="3" name="Content Placeholder 2"/>
          <p:cNvSpPr>
            <a:spLocks noGrp="1"/>
          </p:cNvSpPr>
          <p:nvPr>
            <p:ph idx="1"/>
          </p:nvPr>
        </p:nvSpPr>
        <p:spPr/>
        <p:txBody>
          <a:bodyPr anchor="ctr"/>
          <a:lstStyle/>
          <a:p>
            <a:pPr marL="0" lvl="0" indent="0">
              <a:buNone/>
            </a:pPr>
            <a:r>
              <a:rPr lang="en-US" b="1" dirty="0"/>
              <a:t>Clearly marking ‘none-representative’ fish</a:t>
            </a:r>
          </a:p>
          <a:p>
            <a:pPr lvl="0"/>
            <a:r>
              <a:rPr lang="en-US" b="1" dirty="0"/>
              <a:t>Cross-Level Quota Sampling at the Trip level (NPCLQS-T): </a:t>
            </a:r>
            <a:r>
              <a:rPr lang="en-US" dirty="0"/>
              <a:t>The selection is restricted by a quota at the trip level and not at the level where the unit is selected. E.g., collecting otoliths for a ALK at the trip level.</a:t>
            </a:r>
          </a:p>
          <a:p>
            <a:pPr lvl="0"/>
            <a:r>
              <a:rPr lang="en-US" b="1" dirty="0"/>
              <a:t>Cross-Level Quota Sampling at levels Other than a trip (NPCLQS-O): </a:t>
            </a:r>
            <a:r>
              <a:rPr lang="en-US" dirty="0"/>
              <a:t>The selection is restricted by a quota at a level other than a trip. E</a:t>
            </a:r>
            <a:r>
              <a:rPr lang="en-US"/>
              <a:t>.</a:t>
            </a:r>
            <a:r>
              <a:rPr lang="en-US" dirty="0"/>
              <a:t>g. at the level of species, area and quarter</a:t>
            </a:r>
          </a:p>
          <a:p>
            <a:pPr lvl="0"/>
            <a:r>
              <a:rPr lang="en-US" dirty="0"/>
              <a:t>(if more common case of exist the these can be added as a code e.g. for species, area, quarter, then maybe </a:t>
            </a:r>
            <a:r>
              <a:rPr lang="en-US" b="1" dirty="0"/>
              <a:t>NPCLQS-SAQ</a:t>
            </a:r>
            <a:r>
              <a:rPr lang="en-US" dirty="0"/>
              <a:t>)</a:t>
            </a:r>
          </a:p>
          <a:p>
            <a:pPr marL="0" indent="0">
              <a:buNone/>
            </a:pPr>
            <a:endParaRPr lang="en-US" b="1" dirty="0"/>
          </a:p>
          <a:p>
            <a:pPr marL="0" indent="0">
              <a:buNone/>
            </a:pPr>
            <a:r>
              <a:rPr lang="en-US" b="1" dirty="0"/>
              <a:t>See FAQ 20 in </a:t>
            </a:r>
            <a:r>
              <a:rPr lang="en-US" dirty="0">
                <a:hlinkClick r:id="rId2"/>
              </a:rPr>
              <a:t>RDBES Documentation of the Data Model</a:t>
            </a:r>
            <a:endParaRPr lang="en-US" dirty="0"/>
          </a:p>
          <a:p>
            <a:pPr marL="0" indent="0">
              <a:buNone/>
            </a:pPr>
            <a:r>
              <a:rPr lang="en-US" dirty="0"/>
              <a:t>E.g., </a:t>
            </a:r>
            <a:r>
              <a:rPr lang="en-GB" dirty="0"/>
              <a:t>FAQ 20 - Question: When in an onboard trip the length frequencies may be collected at haul level but the sampling goals in terms of number of ages that observers aim to collect per length-class is set at trip level. How should this information be entered in the RDBES?</a:t>
            </a:r>
            <a:endParaRPr lang="da-DK"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17</a:t>
            </a:fld>
            <a:endParaRPr lang="en-GB" dirty="0"/>
          </a:p>
        </p:txBody>
      </p:sp>
    </p:spTree>
    <p:extLst>
      <p:ext uri="{BB962C8B-B14F-4D97-AF65-F5344CB8AC3E}">
        <p14:creationId xmlns:p14="http://schemas.microsoft.com/office/powerpoint/2010/main" val="166267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Help needed</a:t>
            </a:r>
            <a:endParaRPr lang="en-US" dirty="0"/>
          </a:p>
        </p:txBody>
      </p:sp>
      <p:sp>
        <p:nvSpPr>
          <p:cNvPr id="3" name="Content Placeholder 2"/>
          <p:cNvSpPr>
            <a:spLocks noGrp="1"/>
          </p:cNvSpPr>
          <p:nvPr>
            <p:ph idx="1"/>
          </p:nvPr>
        </p:nvSpPr>
        <p:spPr>
          <a:xfrm>
            <a:off x="1774726" y="1700808"/>
            <a:ext cx="9312374" cy="4545578"/>
          </a:xfrm>
        </p:spPr>
        <p:txBody>
          <a:bodyPr>
            <a:normAutofit/>
          </a:bodyPr>
          <a:lstStyle/>
          <a:p>
            <a:pPr marL="0" indent="0">
              <a:buNone/>
            </a:pPr>
            <a:endParaRPr lang="en-US" dirty="0"/>
          </a:p>
          <a:p>
            <a:pPr marL="0" indent="0">
              <a:buNone/>
            </a:pPr>
            <a:r>
              <a:rPr lang="en-US" dirty="0"/>
              <a:t>See the documentation and FAQs and examples included</a:t>
            </a:r>
          </a:p>
          <a:p>
            <a:pPr marL="0" indent="0">
              <a:buNone/>
            </a:pPr>
            <a:r>
              <a:rPr lang="en-US" dirty="0">
                <a:hlinkClick r:id="rId2"/>
              </a:rPr>
              <a:t>RDBES Documentation of the Data Model</a:t>
            </a:r>
            <a:endParaRPr lang="en-US" dirty="0"/>
          </a:p>
          <a:p>
            <a:pPr marL="0" indent="0">
              <a:buNone/>
            </a:pPr>
            <a:endParaRPr lang="en-US" dirty="0"/>
          </a:p>
          <a:p>
            <a:pPr marL="0" indent="0">
              <a:buNone/>
            </a:pPr>
            <a:r>
              <a:rPr lang="en-US" dirty="0"/>
              <a:t>Look for similar issues at </a:t>
            </a:r>
            <a:r>
              <a:rPr lang="en-US" dirty="0">
                <a:hlinkClick r:id="rId3"/>
              </a:rPr>
              <a:t>https://github.com/ices-tools-dev/RDBES/issues</a:t>
            </a:r>
            <a:endParaRPr lang="en-US" dirty="0"/>
          </a:p>
          <a:p>
            <a:pPr marL="0" indent="0">
              <a:buNone/>
            </a:pPr>
            <a:endParaRPr lang="en-US" dirty="0"/>
          </a:p>
          <a:p>
            <a:pPr marL="0" indent="0">
              <a:buNone/>
            </a:pPr>
            <a:r>
              <a:rPr lang="en-US" dirty="0"/>
              <a:t>If no help raise an issue at </a:t>
            </a:r>
            <a:r>
              <a:rPr lang="en-US" dirty="0">
                <a:hlinkClick r:id="rId3"/>
              </a:rPr>
              <a:t>https://github.com/ices-tools-dev/RDBES/issues</a:t>
            </a:r>
            <a:endParaRPr lang="en-US" dirty="0"/>
          </a:p>
          <a:p>
            <a:pPr marL="0" indent="0">
              <a:buNone/>
            </a:pPr>
            <a:endParaRPr lang="en-US" dirty="0"/>
          </a:p>
          <a:p>
            <a:pPr marL="0" indent="0" algn="ctr">
              <a:buNone/>
            </a:pPr>
            <a:r>
              <a:rPr lang="en-US" sz="2800" dirty="0"/>
              <a:t>Any questions?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18</a:t>
            </a:fld>
            <a:endParaRPr lang="en-GB" dirty="0"/>
          </a:p>
        </p:txBody>
      </p:sp>
    </p:spTree>
    <p:extLst>
      <p:ext uri="{BB962C8B-B14F-4D97-AF65-F5344CB8AC3E}">
        <p14:creationId xmlns:p14="http://schemas.microsoft.com/office/powerpoint/2010/main" val="1938021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Lower hierarchy</a:t>
            </a:r>
            <a:endParaRPr lang="en-US" dirty="0">
              <a:solidFill>
                <a:schemeClr val="tx2"/>
              </a:solidFill>
            </a:endParaRPr>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dirty="0"/>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21517" y="1706563"/>
            <a:ext cx="4818891" cy="4545012"/>
          </a:xfrm>
          <a:prstGeom prst="rect">
            <a:avLst/>
          </a:prstGeom>
        </p:spPr>
      </p:pic>
    </p:spTree>
    <p:extLst>
      <p:ext uri="{BB962C8B-B14F-4D97-AF65-F5344CB8AC3E}">
        <p14:creationId xmlns:p14="http://schemas.microsoft.com/office/powerpoint/2010/main" val="2876735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a:t>Lower hierarchy</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nchor="ctr">
            <a:normAutofit lnSpcReduction="10000"/>
          </a:bodyPr>
          <a:lstStyle/>
          <a:p>
            <a:endParaRPr lang="en-GB" dirty="0"/>
          </a:p>
          <a:p>
            <a:pPr marL="0" indent="0" algn="ctr">
              <a:buNone/>
            </a:pPr>
            <a:r>
              <a:rPr lang="en-GB" sz="3200" dirty="0"/>
              <a:t>Only two tables;</a:t>
            </a:r>
          </a:p>
          <a:p>
            <a:pPr marL="0" indent="0" algn="ctr">
              <a:buNone/>
            </a:pPr>
            <a:r>
              <a:rPr lang="en-US" sz="3200" dirty="0"/>
              <a:t>Frequency Measure (FM)</a:t>
            </a:r>
          </a:p>
          <a:p>
            <a:pPr marL="0" indent="0" algn="ctr">
              <a:buNone/>
            </a:pPr>
            <a:r>
              <a:rPr lang="en-GB" sz="3200" dirty="0"/>
              <a:t>Biological Variable (BV)</a:t>
            </a:r>
          </a:p>
          <a:p>
            <a:pPr marL="0" indent="0" algn="ctr">
              <a:buNone/>
            </a:pPr>
            <a:r>
              <a:rPr lang="en-GB" sz="3200" dirty="0"/>
              <a:t>(Specification in Sample (SA))</a:t>
            </a:r>
          </a:p>
          <a:p>
            <a:pPr marL="0" indent="0" algn="ctr">
              <a:buNone/>
            </a:pPr>
            <a:endParaRPr lang="en-GB" sz="3200" dirty="0"/>
          </a:p>
          <a:p>
            <a:pPr marL="514350" indent="-514350" algn="ctr">
              <a:buAutoNum type="arabicPeriod"/>
            </a:pPr>
            <a:r>
              <a:rPr lang="en-GB" sz="3200" dirty="0"/>
              <a:t>Introduce the tables</a:t>
            </a:r>
          </a:p>
          <a:p>
            <a:pPr marL="514350" indent="-514350" algn="ctr">
              <a:buAutoNum type="arabicPeriod"/>
            </a:pPr>
            <a:r>
              <a:rPr lang="en-GB" sz="3200" dirty="0"/>
              <a:t>Introduce the hierarchies</a:t>
            </a:r>
          </a:p>
          <a:p>
            <a:pPr marL="514350" indent="-514350" algn="ctr">
              <a:buAutoNum type="arabicPeriod"/>
            </a:pPr>
            <a:r>
              <a:rPr lang="en-GB" sz="3200" dirty="0"/>
              <a:t>Some FAQ’s</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
        <p:nvSpPr>
          <p:cNvPr id="7" name="Oval Callout 8">
            <a:extLst>
              <a:ext uri="{FF2B5EF4-FFF2-40B4-BE49-F238E27FC236}">
                <a16:creationId xmlns:a16="http://schemas.microsoft.com/office/drawing/2014/main" id="{BB2A86AC-0A82-10C6-3795-23A0DD339482}"/>
              </a:ext>
            </a:extLst>
          </p:cNvPr>
          <p:cNvSpPr/>
          <p:nvPr/>
        </p:nvSpPr>
        <p:spPr bwMode="auto">
          <a:xfrm>
            <a:off x="8039422" y="476672"/>
            <a:ext cx="2808312" cy="1584176"/>
          </a:xfrm>
          <a:prstGeom prst="wedgeEllipseCallout">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800" b="0" i="0" u="none" strike="noStrike" cap="none" normalizeH="0" baseline="0" dirty="0">
                <a:ln>
                  <a:noFill/>
                </a:ln>
                <a:solidFill>
                  <a:srgbClr val="FFFFFF"/>
                </a:solidFill>
                <a:effectLst/>
                <a:latin typeface="+mn-lt"/>
                <a:ea typeface="ＭＳ Ｐゴシック" pitchFamily="-80" charset="-128"/>
              </a:rPr>
              <a:t>No updates, since last data model. </a:t>
            </a:r>
          </a:p>
        </p:txBody>
      </p:sp>
    </p:spTree>
    <p:custDataLst>
      <p:custData r:id="rId1"/>
      <p:custData r:id="rId2"/>
    </p:custDataLst>
    <p:extLst>
      <p:ext uri="{BB962C8B-B14F-4D97-AF65-F5344CB8AC3E}">
        <p14:creationId xmlns:p14="http://schemas.microsoft.com/office/powerpoint/2010/main" val="66514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Measure (FM)</a:t>
            </a:r>
          </a:p>
        </p:txBody>
      </p:sp>
      <p:sp>
        <p:nvSpPr>
          <p:cNvPr id="3" name="Content Placeholder 2"/>
          <p:cNvSpPr>
            <a:spLocks noGrp="1"/>
          </p:cNvSpPr>
          <p:nvPr>
            <p:ph idx="1"/>
          </p:nvPr>
        </p:nvSpPr>
        <p:spPr/>
        <p:txBody>
          <a:bodyPr/>
          <a:lstStyle/>
          <a:p>
            <a:r>
              <a:rPr lang="en-US" dirty="0"/>
              <a:t>Quite like the present RDB CS.HL and DATRAS HL table, but much more informative and with the possibility to hold a weight frequency (used for large pelagic) </a:t>
            </a:r>
          </a:p>
          <a:p>
            <a:r>
              <a:rPr lang="en-US" dirty="0"/>
              <a:t>Frequencies (length, width or weight) of </a:t>
            </a:r>
            <a:r>
              <a:rPr lang="en-US" b="1" dirty="0"/>
              <a:t>none individual fish</a:t>
            </a:r>
          </a:p>
          <a:p>
            <a:r>
              <a:rPr lang="en-US" dirty="0"/>
              <a:t>No fields for selection (no design variables). Selection takes place in the </a:t>
            </a:r>
            <a:r>
              <a:rPr lang="en-US" b="1" dirty="0"/>
              <a:t>sample</a:t>
            </a:r>
            <a:r>
              <a:rPr lang="en-US" dirty="0"/>
              <a:t> table</a:t>
            </a:r>
          </a:p>
          <a:p>
            <a:pPr marL="0" indent="0">
              <a:buNone/>
            </a:pPr>
            <a:endParaRPr lang="en-US" dirty="0"/>
          </a:p>
          <a:p>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573958269"/>
              </p:ext>
            </p:extLst>
          </p:nvPr>
        </p:nvGraphicFramePr>
        <p:xfrm>
          <a:off x="2782838" y="3880501"/>
          <a:ext cx="6048000" cy="2081424"/>
        </p:xfrm>
        <a:graphic>
          <a:graphicData uri="http://schemas.openxmlformats.org/drawingml/2006/table">
            <a:tbl>
              <a:tblPr>
                <a:tableStyleId>{BC89EF96-8CEA-46FF-86C4-4CE0E7609802}</a:tableStyleId>
              </a:tblPr>
              <a:tblGrid>
                <a:gridCol w="900000">
                  <a:extLst>
                    <a:ext uri="{9D8B030D-6E8A-4147-A177-3AD203B41FA5}">
                      <a16:colId xmlns:a16="http://schemas.microsoft.com/office/drawing/2014/main" val="881462843"/>
                    </a:ext>
                  </a:extLst>
                </a:gridCol>
                <a:gridCol w="1440000">
                  <a:extLst>
                    <a:ext uri="{9D8B030D-6E8A-4147-A177-3AD203B41FA5}">
                      <a16:colId xmlns:a16="http://schemas.microsoft.com/office/drawing/2014/main" val="3448129395"/>
                    </a:ext>
                  </a:extLst>
                </a:gridCol>
                <a:gridCol w="1620000">
                  <a:extLst>
                    <a:ext uri="{9D8B030D-6E8A-4147-A177-3AD203B41FA5}">
                      <a16:colId xmlns:a16="http://schemas.microsoft.com/office/drawing/2014/main" val="3574914779"/>
                    </a:ext>
                  </a:extLst>
                </a:gridCol>
                <a:gridCol w="1152000">
                  <a:extLst>
                    <a:ext uri="{9D8B030D-6E8A-4147-A177-3AD203B41FA5}">
                      <a16:colId xmlns:a16="http://schemas.microsoft.com/office/drawing/2014/main" val="1786742156"/>
                    </a:ext>
                  </a:extLst>
                </a:gridCol>
                <a:gridCol w="936000">
                  <a:extLst>
                    <a:ext uri="{9D8B030D-6E8A-4147-A177-3AD203B41FA5}">
                      <a16:colId xmlns:a16="http://schemas.microsoft.com/office/drawing/2014/main" val="4005867661"/>
                    </a:ext>
                  </a:extLst>
                </a:gridCol>
              </a:tblGrid>
              <a:tr h="161562">
                <a:tc>
                  <a:txBody>
                    <a:bodyPr/>
                    <a:lstStyle/>
                    <a:p>
                      <a:pPr algn="l" fontAlgn="b"/>
                      <a:r>
                        <a:rPr lang="en-US" sz="1000" b="1" u="none" strike="noStrike" dirty="0">
                          <a:effectLst/>
                        </a:rPr>
                        <a:t>Record type</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Length or weight class measured</a:t>
                      </a:r>
                    </a:p>
                  </a:txBody>
                  <a:tcPr marL="6732" marR="6732" marT="6732" marB="0" anchor="ctr"/>
                </a:tc>
                <a:tc>
                  <a:txBody>
                    <a:bodyPr/>
                    <a:lstStyle/>
                    <a:p>
                      <a:pPr algn="l" fontAlgn="b"/>
                      <a:r>
                        <a:rPr lang="en-US" sz="1000" b="1" u="none" strike="noStrike" dirty="0">
                          <a:effectLst/>
                        </a:rPr>
                        <a:t>Number at unit </a:t>
                      </a:r>
                    </a:p>
                    <a:p>
                      <a:pPr algn="l" fontAlgn="b"/>
                      <a:r>
                        <a:rPr lang="en-US" sz="1000" b="1" u="none" strike="noStrike" dirty="0">
                          <a:effectLst/>
                        </a:rPr>
                        <a:t>(not raised to whole catch)</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Measurement type (measured)</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Accuracy code</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extLst>
                  <a:ext uri="{0D108BD9-81ED-4DB2-BD59-A6C34878D82A}">
                    <a16:rowId xmlns:a16="http://schemas.microsoft.com/office/drawing/2014/main" val="1425183481"/>
                  </a:ext>
                </a:extLst>
              </a:tr>
              <a:tr h="161562">
                <a:tc>
                  <a:txBody>
                    <a:bodyPr/>
                    <a:lstStyle/>
                    <a:p>
                      <a:pPr algn="l" fontAlgn="b"/>
                      <a:r>
                        <a:rPr lang="en-US" sz="1000" b="1" u="none" strike="noStrike">
                          <a:effectLst/>
                        </a:rPr>
                        <a:t>FMrecordType</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FMclassMeas</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FMnumberAtUnit</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err="1">
                          <a:effectLst/>
                        </a:rPr>
                        <a:t>FMtypeMEas</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FMaccuracy</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extLst>
                  <a:ext uri="{0D108BD9-81ED-4DB2-BD59-A6C34878D82A}">
                    <a16:rowId xmlns:a16="http://schemas.microsoft.com/office/drawing/2014/main" val="2461604113"/>
                  </a:ext>
                </a:extLst>
              </a:tr>
              <a:tr h="161562">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M</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dirty="0">
                          <a:effectLst/>
                        </a:rPr>
                        <a:t>M</a:t>
                      </a:r>
                      <a:endParaRPr lang="en-US" sz="1000" b="1"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M</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tc>
                  <a:txBody>
                    <a:bodyPr/>
                    <a:lstStyle/>
                    <a:p>
                      <a:pPr algn="l" fontAlgn="b"/>
                      <a:r>
                        <a:rPr lang="en-US" sz="1000" b="1" u="none" strike="noStrike">
                          <a:effectLst/>
                        </a:rPr>
                        <a:t>O</a:t>
                      </a:r>
                      <a:endParaRPr lang="en-US" sz="1000" b="1"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ctr"/>
                </a:tc>
                <a:extLst>
                  <a:ext uri="{0D108BD9-81ED-4DB2-BD59-A6C34878D82A}">
                    <a16:rowId xmlns:a16="http://schemas.microsoft.com/office/drawing/2014/main" val="2866793155"/>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dirty="0">
                          <a:effectLst/>
                        </a:rPr>
                        <a:t>100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err="1">
                          <a:solidFill>
                            <a:schemeClr val="tx1"/>
                          </a:solidFill>
                          <a:effectLst/>
                          <a:latin typeface="+mn-lt"/>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812437818"/>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a:effectLst/>
                        </a:rPr>
                        <a:t>110</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rgbClr val="000000"/>
                          </a:solidFill>
                          <a:effectLst/>
                          <a:latin typeface="Calibri" panose="020F0502020204030204" pitchFamily="34" charset="0"/>
                          <a:cs typeface="Calibri" panose="020F0502020204030204" pitchFamily="34" charset="0"/>
                        </a:rPr>
                        <a:t>2</a:t>
                      </a: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3399847129"/>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a:effectLst/>
                        </a:rPr>
                        <a:t>120</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2</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1417599422"/>
                  </a:ext>
                </a:extLst>
              </a:tr>
              <a:tr h="157349">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dirty="0">
                          <a:effectLst/>
                        </a:rPr>
                        <a:t>130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3</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4184153522"/>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140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4</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866252872"/>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150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5</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1019292587"/>
                  </a:ext>
                </a:extLst>
              </a:tr>
              <a:tr h="161562">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dirty="0">
                          <a:effectLst/>
                        </a:rPr>
                        <a:t>160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2</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3058373300"/>
                  </a:ext>
                </a:extLst>
              </a:tr>
              <a:tr h="87165">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u="none" strike="noStrike" dirty="0">
                          <a:effectLst/>
                        </a:rPr>
                        <a:t>170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rgbClr val="000000"/>
                          </a:solidFill>
                          <a:effectLst/>
                          <a:latin typeface="Calibri" panose="020F0502020204030204" pitchFamily="34" charset="0"/>
                          <a:cs typeface="Calibri" panose="020F0502020204030204" pitchFamily="34" charset="0"/>
                        </a:rPr>
                        <a:t>1</a:t>
                      </a:r>
                    </a:p>
                  </a:txBody>
                  <a:tcPr marL="6732" marR="6732" marT="6732" marB="0" anchor="b"/>
                </a:tc>
                <a:tc>
                  <a:txBody>
                    <a:bodyPr/>
                    <a:lstStyle/>
                    <a:p>
                      <a:pPr algn="l" fontAlgn="b"/>
                      <a:r>
                        <a:rPr kumimoji="0" lang="en-US" sz="1000" b="0" i="0" u="none" strike="noStrike" kern="1200" cap="none" spc="0" normalizeH="0" baseline="0" noProof="0">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2233384429"/>
                  </a:ext>
                </a:extLst>
              </a:tr>
              <a:tr h="0">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180</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r" fontAlgn="b"/>
                      <a:r>
                        <a:rPr lang="en-US" sz="1000" b="0" i="0" u="none" strike="noStrike" dirty="0">
                          <a:solidFill>
                            <a:schemeClr val="tx1"/>
                          </a:solidFill>
                          <a:effectLst/>
                          <a:latin typeface="+mn-lt"/>
                          <a:cs typeface="+mn-cs"/>
                        </a:rPr>
                        <a:t>1</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LengthTotal</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tc>
                  <a:txBody>
                    <a:bodyPr/>
                    <a:lstStyle/>
                    <a:p>
                      <a:pPr algn="l" fontAlgn="b"/>
                      <a:r>
                        <a:rPr lang="en-US" sz="1000" b="0" i="0" u="none" strike="noStrike" dirty="0">
                          <a:solidFill>
                            <a:schemeClr val="tx1"/>
                          </a:solidFill>
                          <a:effectLst/>
                          <a:latin typeface="+mn-lt"/>
                          <a:cs typeface="+mn-cs"/>
                        </a:rPr>
                        <a:t>cm</a:t>
                      </a:r>
                      <a:endParaRPr lang="en-US" sz="1000" b="0" i="0" u="none" strike="noStrike" dirty="0">
                        <a:solidFill>
                          <a:srgbClr val="000000"/>
                        </a:solidFill>
                        <a:effectLst/>
                        <a:latin typeface="Calibri" panose="020F0502020204030204" pitchFamily="34" charset="0"/>
                        <a:cs typeface="Calibri" panose="020F0502020204030204" pitchFamily="34" charset="0"/>
                      </a:endParaRPr>
                    </a:p>
                  </a:txBody>
                  <a:tcPr marL="6732" marR="6732" marT="6732" marB="0" anchor="b"/>
                </a:tc>
                <a:extLst>
                  <a:ext uri="{0D108BD9-81ED-4DB2-BD59-A6C34878D82A}">
                    <a16:rowId xmlns:a16="http://schemas.microsoft.com/office/drawing/2014/main" val="1827752724"/>
                  </a:ext>
                </a:extLst>
              </a:tr>
            </a:tbl>
          </a:graphicData>
        </a:graphic>
      </p:graphicFrame>
      <p:cxnSp>
        <p:nvCxnSpPr>
          <p:cNvPr id="8" name="Straight Arrow Connector 7"/>
          <p:cNvCxnSpPr/>
          <p:nvPr/>
        </p:nvCxnSpPr>
        <p:spPr bwMode="auto">
          <a:xfrm flipH="1">
            <a:off x="6245117" y="3472814"/>
            <a:ext cx="2298360" cy="4855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6377651" y="3501008"/>
            <a:ext cx="4038035" cy="46863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 name="Table 10"/>
          <p:cNvGraphicFramePr>
            <a:graphicFrameLocks noGrp="1"/>
          </p:cNvGraphicFramePr>
          <p:nvPr>
            <p:extLst>
              <p:ext uri="{D42A27DB-BD31-4B8C-83A1-F6EECF244321}">
                <p14:modId xmlns:p14="http://schemas.microsoft.com/office/powerpoint/2010/main" val="1213875672"/>
              </p:ext>
            </p:extLst>
          </p:nvPr>
        </p:nvGraphicFramePr>
        <p:xfrm>
          <a:off x="334566" y="3007321"/>
          <a:ext cx="10620000" cy="565695"/>
        </p:xfrm>
        <a:graphic>
          <a:graphicData uri="http://schemas.openxmlformats.org/drawingml/2006/table">
            <a:tbl>
              <a:tblPr>
                <a:tableStyleId>{BC89EF96-8CEA-46FF-86C4-4CE0E7609802}</a:tableStyleId>
              </a:tblPr>
              <a:tblGrid>
                <a:gridCol w="648000">
                  <a:extLst>
                    <a:ext uri="{9D8B030D-6E8A-4147-A177-3AD203B41FA5}">
                      <a16:colId xmlns:a16="http://schemas.microsoft.com/office/drawing/2014/main" val="691693121"/>
                    </a:ext>
                  </a:extLst>
                </a:gridCol>
                <a:gridCol w="900000">
                  <a:extLst>
                    <a:ext uri="{9D8B030D-6E8A-4147-A177-3AD203B41FA5}">
                      <a16:colId xmlns:a16="http://schemas.microsoft.com/office/drawing/2014/main" val="2291807149"/>
                    </a:ext>
                  </a:extLst>
                </a:gridCol>
                <a:gridCol w="1260000">
                  <a:extLst>
                    <a:ext uri="{9D8B030D-6E8A-4147-A177-3AD203B41FA5}">
                      <a16:colId xmlns:a16="http://schemas.microsoft.com/office/drawing/2014/main" val="1967905599"/>
                    </a:ext>
                  </a:extLst>
                </a:gridCol>
                <a:gridCol w="720000">
                  <a:extLst>
                    <a:ext uri="{9D8B030D-6E8A-4147-A177-3AD203B41FA5}">
                      <a16:colId xmlns:a16="http://schemas.microsoft.com/office/drawing/2014/main" val="4221422394"/>
                    </a:ext>
                  </a:extLst>
                </a:gridCol>
                <a:gridCol w="720000">
                  <a:extLst>
                    <a:ext uri="{9D8B030D-6E8A-4147-A177-3AD203B41FA5}">
                      <a16:colId xmlns:a16="http://schemas.microsoft.com/office/drawing/2014/main" val="1150508209"/>
                    </a:ext>
                  </a:extLst>
                </a:gridCol>
                <a:gridCol w="720000">
                  <a:extLst>
                    <a:ext uri="{9D8B030D-6E8A-4147-A177-3AD203B41FA5}">
                      <a16:colId xmlns:a16="http://schemas.microsoft.com/office/drawing/2014/main" val="1660148606"/>
                    </a:ext>
                  </a:extLst>
                </a:gridCol>
                <a:gridCol w="936000">
                  <a:extLst>
                    <a:ext uri="{9D8B030D-6E8A-4147-A177-3AD203B41FA5}">
                      <a16:colId xmlns:a16="http://schemas.microsoft.com/office/drawing/2014/main" val="270095378"/>
                    </a:ext>
                  </a:extLst>
                </a:gridCol>
                <a:gridCol w="72000">
                  <a:extLst>
                    <a:ext uri="{9D8B030D-6E8A-4147-A177-3AD203B41FA5}">
                      <a16:colId xmlns:a16="http://schemas.microsoft.com/office/drawing/2014/main" val="2843373601"/>
                    </a:ext>
                  </a:extLst>
                </a:gridCol>
                <a:gridCol w="72000">
                  <a:extLst>
                    <a:ext uri="{9D8B030D-6E8A-4147-A177-3AD203B41FA5}">
                      <a16:colId xmlns:a16="http://schemas.microsoft.com/office/drawing/2014/main" val="3175808036"/>
                    </a:ext>
                  </a:extLst>
                </a:gridCol>
                <a:gridCol w="72000">
                  <a:extLst>
                    <a:ext uri="{9D8B030D-6E8A-4147-A177-3AD203B41FA5}">
                      <a16:colId xmlns:a16="http://schemas.microsoft.com/office/drawing/2014/main" val="1935316268"/>
                    </a:ext>
                  </a:extLst>
                </a:gridCol>
                <a:gridCol w="72000">
                  <a:extLst>
                    <a:ext uri="{9D8B030D-6E8A-4147-A177-3AD203B41FA5}">
                      <a16:colId xmlns:a16="http://schemas.microsoft.com/office/drawing/2014/main" val="4126514557"/>
                    </a:ext>
                  </a:extLst>
                </a:gridCol>
                <a:gridCol w="72000">
                  <a:extLst>
                    <a:ext uri="{9D8B030D-6E8A-4147-A177-3AD203B41FA5}">
                      <a16:colId xmlns:a16="http://schemas.microsoft.com/office/drawing/2014/main" val="1013376033"/>
                    </a:ext>
                  </a:extLst>
                </a:gridCol>
                <a:gridCol w="72000">
                  <a:extLst>
                    <a:ext uri="{9D8B030D-6E8A-4147-A177-3AD203B41FA5}">
                      <a16:colId xmlns:a16="http://schemas.microsoft.com/office/drawing/2014/main" val="4262585383"/>
                    </a:ext>
                  </a:extLst>
                </a:gridCol>
                <a:gridCol w="1080000">
                  <a:extLst>
                    <a:ext uri="{9D8B030D-6E8A-4147-A177-3AD203B41FA5}">
                      <a16:colId xmlns:a16="http://schemas.microsoft.com/office/drawing/2014/main" val="2120548666"/>
                    </a:ext>
                  </a:extLst>
                </a:gridCol>
                <a:gridCol w="1188000">
                  <a:extLst>
                    <a:ext uri="{9D8B030D-6E8A-4147-A177-3AD203B41FA5}">
                      <a16:colId xmlns:a16="http://schemas.microsoft.com/office/drawing/2014/main" val="3334014752"/>
                    </a:ext>
                  </a:extLst>
                </a:gridCol>
                <a:gridCol w="972000">
                  <a:extLst>
                    <a:ext uri="{9D8B030D-6E8A-4147-A177-3AD203B41FA5}">
                      <a16:colId xmlns:a16="http://schemas.microsoft.com/office/drawing/2014/main" val="1338145010"/>
                    </a:ext>
                  </a:extLst>
                </a:gridCol>
                <a:gridCol w="1044000">
                  <a:extLst>
                    <a:ext uri="{9D8B030D-6E8A-4147-A177-3AD203B41FA5}">
                      <a16:colId xmlns:a16="http://schemas.microsoft.com/office/drawing/2014/main" val="1551948729"/>
                    </a:ext>
                  </a:extLst>
                </a:gridCol>
              </a:tblGrid>
              <a:tr h="0">
                <a:tc>
                  <a:txBody>
                    <a:bodyPr/>
                    <a:lstStyle/>
                    <a:p>
                      <a:pPr algn="l" rtl="0" fontAlgn="b"/>
                      <a:r>
                        <a:rPr lang="en-US" sz="700" b="1" u="none" strike="noStrike" dirty="0">
                          <a:effectLst/>
                        </a:rPr>
                        <a:t>Record type</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Sequence number</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Parent Sequence Number</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Stratification</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Sample stratum</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Species code</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Species code FAO</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Total Weight Measured</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Sample weight Measured</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Sampling Unit Total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Sampling Unit Sampled </a:t>
                      </a:r>
                      <a:endParaRPr lang="en-US" sz="700" b="1" i="0" u="none" strike="noStrike" dirty="0">
                        <a:solidFill>
                          <a:srgbClr val="000000"/>
                        </a:solidFill>
                        <a:effectLst/>
                        <a:latin typeface="Arial" panose="020B0604020202020204" pitchFamily="34" charset="0"/>
                      </a:endParaRPr>
                    </a:p>
                  </a:txBody>
                  <a:tcPr marL="6459" marR="6459" marT="6459" marB="0" anchor="b"/>
                </a:tc>
                <a:extLst>
                  <a:ext uri="{0D108BD9-81ED-4DB2-BD59-A6C34878D82A}">
                    <a16:rowId xmlns:a16="http://schemas.microsoft.com/office/drawing/2014/main" val="471665952"/>
                  </a:ext>
                </a:extLst>
              </a:tr>
              <a:tr h="0">
                <a:tc>
                  <a:txBody>
                    <a:bodyPr/>
                    <a:lstStyle/>
                    <a:p>
                      <a:pPr algn="l" rtl="0" fontAlgn="b"/>
                      <a:r>
                        <a:rPr lang="en-US" sz="700" b="1" u="none" strike="noStrike" dirty="0" err="1">
                          <a:effectLst/>
                        </a:rPr>
                        <a:t>SArecordType</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SAsequenceNumber</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SAparentSequenceNumber</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SAstratification</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SAstratumName</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SAspeciesCode</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SAspeciesCodeFAO</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SAtotalWeightMeasured</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SAsampleWeightMeasured</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SAnumberTotal</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err="1">
                          <a:effectLst/>
                        </a:rPr>
                        <a:t>SAnumberSampled</a:t>
                      </a:r>
                      <a:endParaRPr lang="en-US" sz="700" b="1" i="0" u="none" strike="noStrike" dirty="0">
                        <a:solidFill>
                          <a:srgbClr val="000000"/>
                        </a:solidFill>
                        <a:effectLst/>
                        <a:latin typeface="Arial" panose="020B0604020202020204" pitchFamily="34" charset="0"/>
                      </a:endParaRPr>
                    </a:p>
                  </a:txBody>
                  <a:tcPr marL="6459" marR="6459" marT="6459" marB="0" anchor="b"/>
                </a:tc>
                <a:extLst>
                  <a:ext uri="{0D108BD9-81ED-4DB2-BD59-A6C34878D82A}">
                    <a16:rowId xmlns:a16="http://schemas.microsoft.com/office/drawing/2014/main" val="363301233"/>
                  </a:ext>
                </a:extLst>
              </a:tr>
              <a:tr h="0">
                <a:tc>
                  <a:txBody>
                    <a:bodyPr/>
                    <a:lstStyle/>
                    <a:p>
                      <a:pPr algn="l" rtl="0" fontAlgn="b"/>
                      <a:r>
                        <a:rPr lang="en-US" sz="700" b="1" u="none" strike="noStrike" dirty="0">
                          <a:effectLst/>
                        </a:rPr>
                        <a:t>M</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O</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DV, M</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DV, M</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M</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O</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dirty="0">
                          <a:effectLst/>
                        </a:rPr>
                        <a:t> O</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b="1" u="none" strike="noStrike">
                          <a:effectLst/>
                        </a:rPr>
                        <a:t> </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O</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O</a:t>
                      </a:r>
                      <a:endParaRPr lang="en-US" sz="700" b="1" i="0" u="none" strike="noStrike" dirty="0">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a:effectLst/>
                        </a:rPr>
                        <a:t>DV, O</a:t>
                      </a:r>
                      <a:endParaRPr lang="en-US" sz="700" b="1"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b="1" u="none" strike="noStrike" dirty="0">
                          <a:effectLst/>
                        </a:rPr>
                        <a:t>DV, O</a:t>
                      </a:r>
                      <a:endParaRPr lang="en-US" sz="700" b="1" i="0" u="none" strike="noStrike" dirty="0">
                        <a:solidFill>
                          <a:srgbClr val="000000"/>
                        </a:solidFill>
                        <a:effectLst/>
                        <a:latin typeface="Arial" panose="020B0604020202020204" pitchFamily="34" charset="0"/>
                      </a:endParaRPr>
                    </a:p>
                  </a:txBody>
                  <a:tcPr marL="6459" marR="6459" marT="6459" marB="0" anchor="b"/>
                </a:tc>
                <a:extLst>
                  <a:ext uri="{0D108BD9-81ED-4DB2-BD59-A6C34878D82A}">
                    <a16:rowId xmlns:a16="http://schemas.microsoft.com/office/drawing/2014/main" val="1568606973"/>
                  </a:ext>
                </a:extLst>
              </a:tr>
              <a:tr h="0">
                <a:tc>
                  <a:txBody>
                    <a:bodyPr/>
                    <a:lstStyle/>
                    <a:p>
                      <a:pPr algn="l" rtl="0" fontAlgn="b"/>
                      <a:r>
                        <a:rPr lang="en-US" sz="700" u="none" strike="noStrike" dirty="0">
                          <a:effectLst/>
                        </a:rPr>
                        <a:t>SA</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Yes</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S1</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126436</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dirty="0">
                          <a:effectLst/>
                        </a:rPr>
                        <a:t>COD</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95</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50</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59" marR="6459" marT="6459" marB="0" anchor="b"/>
                </a:tc>
                <a:extLst>
                  <a:ext uri="{0D108BD9-81ED-4DB2-BD59-A6C34878D82A}">
                    <a16:rowId xmlns:a16="http://schemas.microsoft.com/office/drawing/2014/main" val="4223800132"/>
                  </a:ext>
                </a:extLst>
              </a:tr>
              <a:tr h="0">
                <a:tc>
                  <a:txBody>
                    <a:bodyPr/>
                    <a:lstStyle/>
                    <a:p>
                      <a:pPr algn="l" rtl="0" fontAlgn="b"/>
                      <a:r>
                        <a:rPr lang="en-US" sz="700" u="none" strike="noStrike" dirty="0">
                          <a:effectLst/>
                        </a:rPr>
                        <a:t>SA</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No</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a:effectLst/>
                        </a:rPr>
                        <a:t>S2</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126436</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rtl="0" fontAlgn="b"/>
                      <a:r>
                        <a:rPr lang="en-US" sz="700" u="none" strike="noStrike" dirty="0">
                          <a:effectLst/>
                        </a:rPr>
                        <a:t>COD</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l" fontAlgn="b"/>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a:effectLst/>
                        </a:rPr>
                        <a:t>202</a:t>
                      </a:r>
                      <a:endParaRPr lang="en-US" sz="700" b="0" i="0" u="none" strike="noStrike">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dirty="0">
                          <a:effectLst/>
                        </a:rPr>
                        <a:t>50</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dirty="0">
                          <a:effectLst/>
                        </a:rPr>
                        <a:t>4</a:t>
                      </a:r>
                      <a:endParaRPr lang="en-US" sz="700" b="0" i="0" u="none" strike="noStrike" dirty="0">
                        <a:solidFill>
                          <a:srgbClr val="000000"/>
                        </a:solidFill>
                        <a:effectLst/>
                        <a:latin typeface="Arial" panose="020B0604020202020204" pitchFamily="34" charset="0"/>
                      </a:endParaRPr>
                    </a:p>
                  </a:txBody>
                  <a:tcPr marL="6459" marR="6459" marT="6459" marB="0" anchor="b"/>
                </a:tc>
                <a:tc>
                  <a:txBody>
                    <a:bodyPr/>
                    <a:lstStyle/>
                    <a:p>
                      <a:pPr algn="r" rtl="0" fontAlgn="b"/>
                      <a:r>
                        <a:rPr lang="en-US" sz="700" u="none" strike="noStrike" dirty="0">
                          <a:effectLst/>
                        </a:rPr>
                        <a:t>1</a:t>
                      </a:r>
                      <a:endParaRPr lang="en-US" sz="700" b="0" i="0" u="none" strike="noStrike" dirty="0">
                        <a:solidFill>
                          <a:srgbClr val="000000"/>
                        </a:solidFill>
                        <a:effectLst/>
                        <a:latin typeface="Arial" panose="020B0604020202020204" pitchFamily="34" charset="0"/>
                      </a:endParaRPr>
                    </a:p>
                  </a:txBody>
                  <a:tcPr marL="6459" marR="6459" marT="6459" marB="0" anchor="b"/>
                </a:tc>
                <a:extLst>
                  <a:ext uri="{0D108BD9-81ED-4DB2-BD59-A6C34878D82A}">
                    <a16:rowId xmlns:a16="http://schemas.microsoft.com/office/drawing/2014/main" val="1360240861"/>
                  </a:ext>
                </a:extLst>
              </a:tr>
            </a:tbl>
          </a:graphicData>
        </a:graphic>
      </p:graphicFrame>
    </p:spTree>
    <p:extLst>
      <p:ext uri="{BB962C8B-B14F-4D97-AF65-F5344CB8AC3E}">
        <p14:creationId xmlns:p14="http://schemas.microsoft.com/office/powerpoint/2010/main" val="2288564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Measure (FM)</a:t>
            </a:r>
            <a:br>
              <a:rPr lang="en-US" dirty="0"/>
            </a:br>
            <a:r>
              <a:rPr lang="en-US" dirty="0"/>
              <a:t>- Additional grouped measurement </a:t>
            </a:r>
          </a:p>
        </p:txBody>
      </p:sp>
      <p:sp>
        <p:nvSpPr>
          <p:cNvPr id="3" name="Content Placeholder 2"/>
          <p:cNvSpPr>
            <a:spLocks noGrp="1"/>
          </p:cNvSpPr>
          <p:nvPr>
            <p:ph sz="half" idx="1"/>
          </p:nvPr>
        </p:nvSpPr>
        <p:spPr>
          <a:xfrm>
            <a:off x="1774726" y="3068960"/>
            <a:ext cx="4410177" cy="2389257"/>
          </a:xfrm>
        </p:spPr>
        <p:txBody>
          <a:bodyPr/>
          <a:lstStyle/>
          <a:p>
            <a:pPr marL="0" indent="0">
              <a:buNone/>
            </a:pPr>
            <a:r>
              <a:rPr lang="en-US" b="1" dirty="0"/>
              <a:t>Additional grouped measurement + Additional grouped measurement type</a:t>
            </a:r>
          </a:p>
          <a:p>
            <a:pPr marL="0" indent="0">
              <a:buNone/>
            </a:pPr>
            <a:endParaRPr lang="en-US" dirty="0"/>
          </a:p>
          <a:p>
            <a:pPr marL="0" indent="0">
              <a:buNone/>
            </a:pPr>
            <a:r>
              <a:rPr lang="en-US" dirty="0"/>
              <a:t>For now, only </a:t>
            </a:r>
            <a:r>
              <a:rPr lang="en-US" b="1" dirty="0"/>
              <a:t>‘total measured weight (g)’ </a:t>
            </a:r>
            <a:r>
              <a:rPr lang="en-US" dirty="0"/>
              <a:t>is allowed as additional grouped measurement. The weight correspond to the presentation and state field in the FM table.</a:t>
            </a:r>
          </a:p>
        </p:txBody>
      </p:sp>
      <p:sp>
        <p:nvSpPr>
          <p:cNvPr id="5" name="Slide Number Placeholder 4"/>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8" name="Content Placeholder 1"/>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r="32018"/>
          <a:stretch/>
        </p:blipFill>
        <p:spPr>
          <a:xfrm rot="5400000">
            <a:off x="7591001" y="2659708"/>
            <a:ext cx="3029989" cy="3091184"/>
          </a:xfrm>
        </p:spPr>
      </p:pic>
      <p:sp>
        <p:nvSpPr>
          <p:cNvPr id="9" name="Oval Callout 8"/>
          <p:cNvSpPr/>
          <p:nvPr/>
        </p:nvSpPr>
        <p:spPr bwMode="auto">
          <a:xfrm>
            <a:off x="9131290" y="2924944"/>
            <a:ext cx="2605834" cy="1865786"/>
          </a:xfrm>
          <a:prstGeom prst="wedgeEllipseCallout">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600" b="0" i="0" u="none" strike="noStrike" cap="none" normalizeH="0" baseline="0" dirty="0">
                <a:ln>
                  <a:noFill/>
                </a:ln>
                <a:solidFill>
                  <a:srgbClr val="FFFFFF"/>
                </a:solidFill>
                <a:effectLst/>
                <a:latin typeface="+mn-lt"/>
                <a:ea typeface="ＭＳ Ｐゴシック" pitchFamily="-80" charset="-128"/>
              </a:rPr>
              <a:t>10 </a:t>
            </a:r>
            <a:r>
              <a:rPr kumimoji="0" lang="en-US" sz="1600" b="0" i="1" u="none" strike="noStrike" cap="none" normalizeH="0" baseline="0" dirty="0" err="1">
                <a:ln>
                  <a:noFill/>
                </a:ln>
                <a:solidFill>
                  <a:srgbClr val="FFFFFF"/>
                </a:solidFill>
                <a:effectLst/>
                <a:latin typeface="+mn-lt"/>
                <a:ea typeface="ＭＳ Ｐゴシック" pitchFamily="-80" charset="-128"/>
              </a:rPr>
              <a:t>Ammodytes</a:t>
            </a:r>
            <a:r>
              <a:rPr kumimoji="0" lang="en-US" sz="1600" b="0" i="0" u="none" strike="noStrike" cap="none" normalizeH="0" baseline="0" dirty="0">
                <a:ln>
                  <a:noFill/>
                </a:ln>
                <a:solidFill>
                  <a:srgbClr val="FFFFFF"/>
                </a:solidFill>
                <a:effectLst/>
                <a:latin typeface="+mn-lt"/>
                <a:ea typeface="ＭＳ Ｐゴシック" pitchFamily="-80" charset="-128"/>
              </a:rPr>
              <a:t> – all measuring 185 mm</a:t>
            </a:r>
            <a:r>
              <a:rPr lang="en-US" dirty="0">
                <a:solidFill>
                  <a:srgbClr val="FFFFFF"/>
                </a:solidFill>
                <a:latin typeface="+mn-lt"/>
              </a:rPr>
              <a:t> – and with a grouped weight of 210 g </a:t>
            </a:r>
            <a:endParaRPr kumimoji="0" lang="en-US" sz="1600" b="0" i="0" u="none" strike="noStrike" cap="none" normalizeH="0" baseline="0" dirty="0">
              <a:ln>
                <a:noFill/>
              </a:ln>
              <a:solidFill>
                <a:srgbClr val="FFFFFF"/>
              </a:solidFill>
              <a:effectLst/>
              <a:latin typeface="+mn-lt"/>
              <a:ea typeface="ＭＳ Ｐゴシック" pitchFamily="-80" charset="-128"/>
            </a:endParaRPr>
          </a:p>
        </p:txBody>
      </p:sp>
      <p:graphicFrame>
        <p:nvGraphicFramePr>
          <p:cNvPr id="11" name="Table 10"/>
          <p:cNvGraphicFramePr>
            <a:graphicFrameLocks noGrp="1"/>
          </p:cNvGraphicFramePr>
          <p:nvPr>
            <p:extLst>
              <p:ext uri="{D42A27DB-BD31-4B8C-83A1-F6EECF244321}">
                <p14:modId xmlns:p14="http://schemas.microsoft.com/office/powerpoint/2010/main" val="1783277945"/>
              </p:ext>
            </p:extLst>
          </p:nvPr>
        </p:nvGraphicFramePr>
        <p:xfrm>
          <a:off x="894382" y="1853580"/>
          <a:ext cx="10401648" cy="495300"/>
        </p:xfrm>
        <a:graphic>
          <a:graphicData uri="http://schemas.openxmlformats.org/drawingml/2006/table">
            <a:tbl>
              <a:tblPr>
                <a:tableStyleId>{BC89EF96-8CEA-46FF-86C4-4CE0E7609802}</a:tableStyleId>
              </a:tblPr>
              <a:tblGrid>
                <a:gridCol w="942184">
                  <a:extLst>
                    <a:ext uri="{9D8B030D-6E8A-4147-A177-3AD203B41FA5}">
                      <a16:colId xmlns:a16="http://schemas.microsoft.com/office/drawing/2014/main" val="3845330251"/>
                    </a:ext>
                  </a:extLst>
                </a:gridCol>
                <a:gridCol w="864000">
                  <a:extLst>
                    <a:ext uri="{9D8B030D-6E8A-4147-A177-3AD203B41FA5}">
                      <a16:colId xmlns:a16="http://schemas.microsoft.com/office/drawing/2014/main" val="1857932847"/>
                    </a:ext>
                  </a:extLst>
                </a:gridCol>
                <a:gridCol w="1137119">
                  <a:extLst>
                    <a:ext uri="{9D8B030D-6E8A-4147-A177-3AD203B41FA5}">
                      <a16:colId xmlns:a16="http://schemas.microsoft.com/office/drawing/2014/main" val="1380437374"/>
                    </a:ext>
                  </a:extLst>
                </a:gridCol>
                <a:gridCol w="792000">
                  <a:extLst>
                    <a:ext uri="{9D8B030D-6E8A-4147-A177-3AD203B41FA5}">
                      <a16:colId xmlns:a16="http://schemas.microsoft.com/office/drawing/2014/main" val="2061345642"/>
                    </a:ext>
                  </a:extLst>
                </a:gridCol>
                <a:gridCol w="1728000">
                  <a:extLst>
                    <a:ext uri="{9D8B030D-6E8A-4147-A177-3AD203B41FA5}">
                      <a16:colId xmlns:a16="http://schemas.microsoft.com/office/drawing/2014/main" val="792247590"/>
                    </a:ext>
                  </a:extLst>
                </a:gridCol>
                <a:gridCol w="763494">
                  <a:extLst>
                    <a:ext uri="{9D8B030D-6E8A-4147-A177-3AD203B41FA5}">
                      <a16:colId xmlns:a16="http://schemas.microsoft.com/office/drawing/2014/main" val="1513713613"/>
                    </a:ext>
                  </a:extLst>
                </a:gridCol>
                <a:gridCol w="747249">
                  <a:extLst>
                    <a:ext uri="{9D8B030D-6E8A-4147-A177-3AD203B41FA5}">
                      <a16:colId xmlns:a16="http://schemas.microsoft.com/office/drawing/2014/main" val="3333614935"/>
                    </a:ext>
                  </a:extLst>
                </a:gridCol>
                <a:gridCol w="1559477">
                  <a:extLst>
                    <a:ext uri="{9D8B030D-6E8A-4147-A177-3AD203B41FA5}">
                      <a16:colId xmlns:a16="http://schemas.microsoft.com/office/drawing/2014/main" val="92839560"/>
                    </a:ext>
                  </a:extLst>
                </a:gridCol>
                <a:gridCol w="1868125">
                  <a:extLst>
                    <a:ext uri="{9D8B030D-6E8A-4147-A177-3AD203B41FA5}">
                      <a16:colId xmlns:a16="http://schemas.microsoft.com/office/drawing/2014/main" val="1459634602"/>
                    </a:ext>
                  </a:extLst>
                </a:gridCol>
              </a:tblGrid>
              <a:tr h="312420">
                <a:tc>
                  <a:txBody>
                    <a:bodyPr/>
                    <a:lstStyle/>
                    <a:p>
                      <a:pPr algn="l" fontAlgn="b"/>
                      <a:r>
                        <a:rPr lang="en-US" sz="1000" b="1" u="none" strike="noStrike">
                          <a:effectLst/>
                        </a:rPr>
                        <a:t>FMrecordType</a:t>
                      </a:r>
                      <a:endParaRPr lang="en-US" sz="10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dirty="0" err="1">
                          <a:effectLst/>
                        </a:rPr>
                        <a:t>FMclassMeas</a:t>
                      </a:r>
                      <a:endParaRPr lang="en-US"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dirty="0" err="1">
                          <a:effectLst/>
                        </a:rPr>
                        <a:t>FMnumberAtUnit</a:t>
                      </a:r>
                      <a:endParaRPr lang="en-US"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dirty="0" err="1">
                          <a:effectLst/>
                        </a:rPr>
                        <a:t>FMtypeMeas</a:t>
                      </a:r>
                      <a:endParaRPr lang="en-US"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dirty="0" err="1">
                          <a:effectLst/>
                        </a:rPr>
                        <a:t>FMmeasurementEquipment</a:t>
                      </a:r>
                      <a:endParaRPr lang="en-US"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a:effectLst/>
                        </a:rPr>
                        <a:t>FMaccuracy</a:t>
                      </a:r>
                      <a:endParaRPr lang="en-US" sz="10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dirty="0" err="1">
                          <a:effectLst/>
                        </a:rPr>
                        <a:t>Fmsampler</a:t>
                      </a:r>
                      <a:endParaRPr lang="en-US" sz="10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000" b="1" u="none" strike="noStrike">
                          <a:effectLst/>
                        </a:rPr>
                        <a:t>FMaddGrpMeasurement</a:t>
                      </a:r>
                      <a:endParaRPr lang="en-US" sz="1000" b="1" i="0" u="none" strike="noStrike">
                        <a:solidFill>
                          <a:srgbClr val="000000"/>
                        </a:solidFill>
                        <a:effectLst/>
                        <a:latin typeface="Calibri" panose="020F0502020204030204" pitchFamily="34" charset="0"/>
                      </a:endParaRPr>
                    </a:p>
                  </a:txBody>
                  <a:tcPr marL="7620" marR="7620" marT="7620" marB="0" anchor="b">
                    <a:solidFill>
                      <a:schemeClr val="tx2">
                        <a:lumMod val="20000"/>
                        <a:lumOff val="80000"/>
                      </a:schemeClr>
                    </a:solidFill>
                  </a:tcPr>
                </a:tc>
                <a:tc>
                  <a:txBody>
                    <a:bodyPr/>
                    <a:lstStyle/>
                    <a:p>
                      <a:pPr algn="l" fontAlgn="b"/>
                      <a:r>
                        <a:rPr lang="en-US" sz="1000" b="1" u="none" strike="noStrike" dirty="0" err="1">
                          <a:effectLst/>
                        </a:rPr>
                        <a:t>FMaddGrpMeasurementType</a:t>
                      </a:r>
                      <a:endParaRPr lang="en-US" sz="1000" b="1" i="0" u="none" strike="noStrike" dirty="0">
                        <a:solidFill>
                          <a:srgbClr val="000000"/>
                        </a:solidFill>
                        <a:effectLst/>
                        <a:latin typeface="Calibri" panose="020F0502020204030204" pitchFamily="34" charset="0"/>
                      </a:endParaRPr>
                    </a:p>
                  </a:txBody>
                  <a:tcPr marL="7620" marR="7620" marT="7620" marB="0" anchor="b">
                    <a:solidFill>
                      <a:schemeClr val="tx2">
                        <a:lumMod val="20000"/>
                        <a:lumOff val="80000"/>
                      </a:schemeClr>
                    </a:solidFill>
                  </a:tcPr>
                </a:tc>
                <a:extLst>
                  <a:ext uri="{0D108BD9-81ED-4DB2-BD59-A6C34878D82A}">
                    <a16:rowId xmlns:a16="http://schemas.microsoft.com/office/drawing/2014/main" val="3546389980"/>
                  </a:ext>
                </a:extLst>
              </a:tr>
              <a:tr h="182880">
                <a:tc>
                  <a:txBody>
                    <a:bodyPr/>
                    <a:lstStyle/>
                    <a:p>
                      <a:pPr algn="l" fontAlgn="b"/>
                      <a:r>
                        <a:rPr lang="en-US" sz="1000" u="none" strike="noStrike">
                          <a:effectLst/>
                        </a:rPr>
                        <a:t>FM</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185</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000" u="none" strike="noStrike" dirty="0" err="1">
                          <a:effectLst/>
                        </a:rPr>
                        <a:t>TotalLength</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000" u="none" strike="noStrike" dirty="0">
                        <a:effectLst/>
                      </a:endParaRPr>
                    </a:p>
                  </a:txBody>
                  <a:tcPr marL="7620" marR="7620" marT="7620" marB="0" anchor="b"/>
                </a:tc>
                <a:tc>
                  <a:txBody>
                    <a:bodyPr/>
                    <a:lstStyle/>
                    <a:p>
                      <a:pPr algn="l" fontAlgn="b"/>
                      <a:r>
                        <a:rPr lang="en-US" sz="1000" u="none" strike="noStrike">
                          <a:effectLst/>
                        </a:rPr>
                        <a:t>scm</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000" u="none" strike="noStrike" dirty="0">
                          <a:effectLst/>
                        </a:rPr>
                        <a:t>Observer</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000" u="none" strike="noStrike">
                          <a:effectLst/>
                        </a:rPr>
                        <a:t>210</a:t>
                      </a:r>
                      <a:endParaRPr lang="en-US" sz="1000" b="0" i="0" u="none" strike="noStrike">
                        <a:solidFill>
                          <a:srgbClr val="000000"/>
                        </a:solidFill>
                        <a:effectLst/>
                        <a:latin typeface="Calibri" panose="020F0502020204030204" pitchFamily="34" charset="0"/>
                      </a:endParaRPr>
                    </a:p>
                  </a:txBody>
                  <a:tcPr marL="7620" marR="7620" marT="7620" marB="0" anchor="b">
                    <a:solidFill>
                      <a:schemeClr val="tx2">
                        <a:lumMod val="20000"/>
                        <a:lumOff val="80000"/>
                      </a:schemeClr>
                    </a:solidFill>
                  </a:tcPr>
                </a:tc>
                <a:tc>
                  <a:txBody>
                    <a:bodyPr/>
                    <a:lstStyle/>
                    <a:p>
                      <a:pPr algn="l" fontAlgn="b"/>
                      <a:r>
                        <a:rPr lang="en-US" sz="1000" dirty="0">
                          <a:effectLst/>
                        </a:rPr>
                        <a:t>g</a:t>
                      </a:r>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tx2">
                        <a:lumMod val="20000"/>
                        <a:lumOff val="80000"/>
                      </a:schemeClr>
                    </a:solidFill>
                  </a:tcPr>
                </a:tc>
                <a:extLst>
                  <a:ext uri="{0D108BD9-81ED-4DB2-BD59-A6C34878D82A}">
                    <a16:rowId xmlns:a16="http://schemas.microsoft.com/office/drawing/2014/main" val="3933628719"/>
                  </a:ext>
                </a:extLst>
              </a:tr>
            </a:tbl>
          </a:graphicData>
        </a:graphic>
      </p:graphicFrame>
    </p:spTree>
    <p:extLst>
      <p:ext uri="{BB962C8B-B14F-4D97-AF65-F5344CB8AC3E}">
        <p14:creationId xmlns:p14="http://schemas.microsoft.com/office/powerpoint/2010/main" val="1832898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Measure (FM), newer fields</a:t>
            </a:r>
            <a:br>
              <a:rPr lang="en-US" dirty="0"/>
            </a:br>
            <a:r>
              <a:rPr lang="en-US" dirty="0"/>
              <a:t>- Same fields in Biological Variable (BV)</a:t>
            </a:r>
          </a:p>
        </p:txBody>
      </p:sp>
      <p:sp>
        <p:nvSpPr>
          <p:cNvPr id="3" name="Content Placeholder 2"/>
          <p:cNvSpPr>
            <a:spLocks noGrp="1"/>
          </p:cNvSpPr>
          <p:nvPr>
            <p:ph idx="1"/>
          </p:nvPr>
        </p:nvSpPr>
        <p:spPr/>
        <p:txBody>
          <a:bodyPr/>
          <a:lstStyle/>
          <a:p>
            <a:pPr marL="0" indent="0">
              <a:buNone/>
            </a:pPr>
            <a:r>
              <a:rPr lang="en-US" b="1" dirty="0"/>
              <a:t>State of processing</a:t>
            </a:r>
            <a:r>
              <a:rPr lang="en-US" dirty="0"/>
              <a:t> (</a:t>
            </a:r>
            <a:r>
              <a:rPr lang="en-US" dirty="0" err="1"/>
              <a:t>FMstateOfProc</a:t>
            </a:r>
            <a:r>
              <a:rPr lang="en-US" dirty="0"/>
              <a:t>) and </a:t>
            </a:r>
            <a:r>
              <a:rPr lang="en-US" b="1" dirty="0"/>
              <a:t>Presentation</a:t>
            </a:r>
            <a:r>
              <a:rPr lang="en-US" dirty="0"/>
              <a:t> (</a:t>
            </a:r>
            <a:r>
              <a:rPr lang="en-US" dirty="0" err="1"/>
              <a:t>FMpres</a:t>
            </a:r>
            <a:r>
              <a:rPr lang="en-US" dirty="0"/>
              <a:t>)</a:t>
            </a:r>
          </a:p>
          <a:p>
            <a:pPr lvl="1"/>
            <a:r>
              <a:rPr lang="en-US" dirty="0"/>
              <a:t>These can differ from the sample in the SA, a sub-sample is taken from fresh fish (</a:t>
            </a:r>
            <a:r>
              <a:rPr lang="en-US" dirty="0" err="1"/>
              <a:t>SAstateOfProc</a:t>
            </a:r>
            <a:r>
              <a:rPr lang="en-US" dirty="0"/>
              <a:t> = FRE) and the </a:t>
            </a:r>
            <a:r>
              <a:rPr lang="en-US" b="1" dirty="0"/>
              <a:t>Total weight measured </a:t>
            </a:r>
            <a:r>
              <a:rPr lang="en-US" dirty="0"/>
              <a:t>(</a:t>
            </a:r>
            <a:r>
              <a:rPr lang="da-DK" dirty="0" err="1"/>
              <a:t>SAtotalWtMes</a:t>
            </a:r>
            <a:r>
              <a:rPr lang="da-DK" dirty="0"/>
              <a:t>)</a:t>
            </a:r>
            <a:r>
              <a:rPr lang="en-US" dirty="0"/>
              <a:t> and</a:t>
            </a:r>
            <a:r>
              <a:rPr lang="en-US" b="1" dirty="0"/>
              <a:t> Sample weight measured </a:t>
            </a:r>
            <a:r>
              <a:rPr lang="en-US" dirty="0"/>
              <a:t>(</a:t>
            </a:r>
            <a:r>
              <a:rPr lang="da-DK" dirty="0" err="1"/>
              <a:t>SAsampWtMes</a:t>
            </a:r>
            <a:r>
              <a:rPr lang="da-DK" dirty="0"/>
              <a:t>) </a:t>
            </a:r>
            <a:r>
              <a:rPr lang="en-US" dirty="0"/>
              <a:t>is related to that state of processing. The sub-sample is then frozen for further analysis. Later the subsample is </a:t>
            </a:r>
            <a:r>
              <a:rPr lang="en-US" dirty="0" err="1"/>
              <a:t>thawned</a:t>
            </a:r>
            <a:r>
              <a:rPr lang="en-US" dirty="0"/>
              <a:t> and a FM is taken (</a:t>
            </a:r>
            <a:r>
              <a:rPr lang="en-US" dirty="0" err="1"/>
              <a:t>FMstateOfProc</a:t>
            </a:r>
            <a:r>
              <a:rPr lang="en-US" dirty="0"/>
              <a:t> = FRO)</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6</a:t>
            </a:fld>
            <a:endParaRPr lang="en-GB" dirty="0"/>
          </a:p>
        </p:txBody>
      </p:sp>
    </p:spTree>
    <p:extLst>
      <p:ext uri="{BB962C8B-B14F-4D97-AF65-F5344CB8AC3E}">
        <p14:creationId xmlns:p14="http://schemas.microsoft.com/office/powerpoint/2010/main" val="378392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Measure (FM), newer fields</a:t>
            </a:r>
            <a:br>
              <a:rPr lang="en-US" dirty="0"/>
            </a:br>
            <a:r>
              <a:rPr lang="en-US" dirty="0"/>
              <a:t>- Same fields in Biological Variable (BV)</a:t>
            </a:r>
          </a:p>
        </p:txBody>
      </p:sp>
      <p:sp>
        <p:nvSpPr>
          <p:cNvPr id="3" name="Content Placeholder 2"/>
          <p:cNvSpPr>
            <a:spLocks noGrp="1"/>
          </p:cNvSpPr>
          <p:nvPr>
            <p:ph idx="1"/>
          </p:nvPr>
        </p:nvSpPr>
        <p:spPr/>
        <p:txBody>
          <a:bodyPr/>
          <a:lstStyle/>
          <a:p>
            <a:pPr marL="0" indent="0">
              <a:buNone/>
            </a:pPr>
            <a:r>
              <a:rPr lang="da-DK" b="1" dirty="0"/>
              <a:t>Type </a:t>
            </a:r>
            <a:r>
              <a:rPr lang="en-US" b="1" dirty="0"/>
              <a:t>of measurement done </a:t>
            </a:r>
            <a:r>
              <a:rPr lang="en-US" dirty="0"/>
              <a:t>(</a:t>
            </a:r>
            <a:r>
              <a:rPr lang="en-US" dirty="0" err="1"/>
              <a:t>FMtypeMeas</a:t>
            </a:r>
            <a:r>
              <a:rPr lang="en-US" dirty="0"/>
              <a:t>) and </a:t>
            </a:r>
            <a:r>
              <a:rPr lang="en-US" b="1" dirty="0"/>
              <a:t>type of measurement assessment </a:t>
            </a:r>
            <a:r>
              <a:rPr lang="en-US" dirty="0"/>
              <a:t>(</a:t>
            </a:r>
            <a:r>
              <a:rPr lang="en-US" dirty="0" err="1"/>
              <a:t>FMtypeAssess</a:t>
            </a:r>
            <a:r>
              <a:rPr lang="en-US" dirty="0"/>
              <a:t>) and the </a:t>
            </a:r>
            <a:r>
              <a:rPr lang="en-US" b="1" dirty="0"/>
              <a:t>conversion factor assessment</a:t>
            </a:r>
            <a:r>
              <a:rPr lang="en-US" dirty="0"/>
              <a:t> between these two (</a:t>
            </a:r>
            <a:r>
              <a:rPr lang="en-US" dirty="0" err="1"/>
              <a:t>FMconFacAssess</a:t>
            </a:r>
            <a:r>
              <a:rPr lang="en-US" dirty="0"/>
              <a:t>)</a:t>
            </a:r>
          </a:p>
          <a:p>
            <a:pPr lvl="1"/>
            <a:r>
              <a:rPr lang="en-US" dirty="0"/>
              <a:t>If the measurement type is </a:t>
            </a:r>
            <a:r>
              <a:rPr lang="en-US" b="1" dirty="0"/>
              <a:t>not needed for an assessment</a:t>
            </a:r>
            <a:r>
              <a:rPr lang="en-US" dirty="0"/>
              <a:t>, the measurement type from the ‘</a:t>
            </a:r>
            <a:r>
              <a:rPr lang="en-US" dirty="0" err="1"/>
              <a:t>FMtypeMeas</a:t>
            </a:r>
            <a:r>
              <a:rPr lang="en-US" dirty="0"/>
              <a:t>' should be repeated in the field and the conversion factor ‘</a:t>
            </a:r>
            <a:r>
              <a:rPr lang="en-US" dirty="0" err="1"/>
              <a:t>FMconFacAssess</a:t>
            </a:r>
            <a:r>
              <a:rPr lang="en-US" dirty="0"/>
              <a:t>’ set to 1. </a:t>
            </a:r>
          </a:p>
          <a:p>
            <a:pPr lvl="1"/>
            <a:r>
              <a:rPr lang="en-US" dirty="0"/>
              <a:t>For length and weight for </a:t>
            </a:r>
            <a:r>
              <a:rPr lang="en-US" b="1" dirty="0"/>
              <a:t>assessed species/stocks </a:t>
            </a:r>
            <a:r>
              <a:rPr lang="en-US" dirty="0"/>
              <a:t>the </a:t>
            </a:r>
            <a:r>
              <a:rPr lang="en-US" dirty="0" err="1"/>
              <a:t>FMtypeAssess</a:t>
            </a:r>
            <a:r>
              <a:rPr lang="en-US" dirty="0"/>
              <a:t> could potentially be different from the </a:t>
            </a:r>
            <a:r>
              <a:rPr lang="en-US" dirty="0" err="1"/>
              <a:t>FMtypeMeas</a:t>
            </a:r>
            <a:r>
              <a:rPr lang="en-US" dirty="0"/>
              <a:t>. If so, ‘</a:t>
            </a:r>
            <a:r>
              <a:rPr lang="en-US" dirty="0" err="1"/>
              <a:t>FMconFacAssess</a:t>
            </a:r>
            <a:r>
              <a:rPr lang="en-US" dirty="0"/>
              <a:t>’ should be populated with the correct value.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
        <p:nvSpPr>
          <p:cNvPr id="4" name="Slide Number Placeholder 3"/>
          <p:cNvSpPr>
            <a:spLocks noGrp="1"/>
          </p:cNvSpPr>
          <p:nvPr>
            <p:ph type="sldNum" sz="quarter" idx="11"/>
          </p:nvPr>
        </p:nvSpPr>
        <p:spPr/>
        <p:txBody>
          <a:bodyPr/>
          <a:lstStyle/>
          <a:p>
            <a:fld id="{103EA872-A674-449B-A120-B97244F8E91D}" type="slidenum">
              <a:rPr lang="en-GB" smtClean="0"/>
              <a:pPr/>
              <a:t>7</a:t>
            </a:fld>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581193534"/>
              </p:ext>
            </p:extLst>
          </p:nvPr>
        </p:nvGraphicFramePr>
        <p:xfrm>
          <a:off x="2556713" y="4394752"/>
          <a:ext cx="7748400" cy="2072640"/>
        </p:xfrm>
        <a:graphic>
          <a:graphicData uri="http://schemas.openxmlformats.org/drawingml/2006/table">
            <a:tbl>
              <a:tblPr>
                <a:tableStyleId>{BC89EF96-8CEA-46FF-86C4-4CE0E7609802}</a:tableStyleId>
              </a:tblPr>
              <a:tblGrid>
                <a:gridCol w="936000">
                  <a:extLst>
                    <a:ext uri="{9D8B030D-6E8A-4147-A177-3AD203B41FA5}">
                      <a16:colId xmlns:a16="http://schemas.microsoft.com/office/drawing/2014/main" val="2350184027"/>
                    </a:ext>
                  </a:extLst>
                </a:gridCol>
                <a:gridCol w="1130300">
                  <a:extLst>
                    <a:ext uri="{9D8B030D-6E8A-4147-A177-3AD203B41FA5}">
                      <a16:colId xmlns:a16="http://schemas.microsoft.com/office/drawing/2014/main" val="3176265202"/>
                    </a:ext>
                  </a:extLst>
                </a:gridCol>
                <a:gridCol w="1409700">
                  <a:extLst>
                    <a:ext uri="{9D8B030D-6E8A-4147-A177-3AD203B41FA5}">
                      <a16:colId xmlns:a16="http://schemas.microsoft.com/office/drawing/2014/main" val="170816071"/>
                    </a:ext>
                  </a:extLst>
                </a:gridCol>
                <a:gridCol w="1054100">
                  <a:extLst>
                    <a:ext uri="{9D8B030D-6E8A-4147-A177-3AD203B41FA5}">
                      <a16:colId xmlns:a16="http://schemas.microsoft.com/office/drawing/2014/main" val="1209508726"/>
                    </a:ext>
                  </a:extLst>
                </a:gridCol>
                <a:gridCol w="864000">
                  <a:extLst>
                    <a:ext uri="{9D8B030D-6E8A-4147-A177-3AD203B41FA5}">
                      <a16:colId xmlns:a16="http://schemas.microsoft.com/office/drawing/2014/main" val="3269321235"/>
                    </a:ext>
                  </a:extLst>
                </a:gridCol>
                <a:gridCol w="1224000">
                  <a:extLst>
                    <a:ext uri="{9D8B030D-6E8A-4147-A177-3AD203B41FA5}">
                      <a16:colId xmlns:a16="http://schemas.microsoft.com/office/drawing/2014/main" val="1657032899"/>
                    </a:ext>
                  </a:extLst>
                </a:gridCol>
                <a:gridCol w="1130300">
                  <a:extLst>
                    <a:ext uri="{9D8B030D-6E8A-4147-A177-3AD203B41FA5}">
                      <a16:colId xmlns:a16="http://schemas.microsoft.com/office/drawing/2014/main" val="60032151"/>
                    </a:ext>
                  </a:extLst>
                </a:gridCol>
              </a:tblGrid>
              <a:tr h="0">
                <a:tc>
                  <a:txBody>
                    <a:bodyPr/>
                    <a:lstStyle/>
                    <a:p>
                      <a:pPr algn="l" rtl="0" fontAlgn="b"/>
                      <a:r>
                        <a:rPr lang="en-US" sz="1000" b="1" u="none" strike="noStrike">
                          <a:effectLst/>
                        </a:rPr>
                        <a:t>Record type</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dirty="0">
                          <a:effectLst/>
                        </a:rPr>
                        <a:t>Length or weight class measured</a:t>
                      </a:r>
                      <a:endParaRPr lang="en-US" sz="1000" b="1"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Number at unit (not raised to whole catch)</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ctr" rtl="0" fontAlgn="b"/>
                      <a:r>
                        <a:rPr lang="en-US" sz="1000" b="1" u="none" strike="noStrike" dirty="0">
                          <a:effectLst/>
                        </a:rPr>
                        <a:t>Measurement type (measured)</a:t>
                      </a:r>
                      <a:endParaRPr lang="en-US" sz="1000" b="1"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Accuracy code</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Conversion factor assessment</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Measurement type for assessment</a:t>
                      </a:r>
                      <a:endParaRPr lang="en-US" sz="1000" b="1"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870172483"/>
                  </a:ext>
                </a:extLst>
              </a:tr>
              <a:tr h="0">
                <a:tc>
                  <a:txBody>
                    <a:bodyPr/>
                    <a:lstStyle/>
                    <a:p>
                      <a:pPr algn="l" rtl="0" fontAlgn="b"/>
                      <a:r>
                        <a:rPr lang="en-US" sz="1000" b="1" u="none" strike="noStrike">
                          <a:effectLst/>
                        </a:rPr>
                        <a:t>FMrecordType</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FMclassMeas</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FMnumberAtUnit</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dirty="0" err="1">
                          <a:effectLst/>
                        </a:rPr>
                        <a:t>FMtypeMeas</a:t>
                      </a:r>
                      <a:endParaRPr lang="en-US" sz="1000" b="1"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dirty="0" err="1">
                          <a:effectLst/>
                        </a:rPr>
                        <a:t>FMaccuracy</a:t>
                      </a:r>
                      <a:endParaRPr lang="en-US" sz="1000" b="1"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dirty="0" err="1">
                          <a:effectLst/>
                        </a:rPr>
                        <a:t>FMconFacAssess</a:t>
                      </a:r>
                      <a:endParaRPr lang="en-US" sz="1000" b="1"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FMtypeAssess</a:t>
                      </a:r>
                      <a:endParaRPr lang="en-US" sz="1000" b="1"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926993186"/>
                  </a:ext>
                </a:extLst>
              </a:tr>
              <a:tr h="0">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O</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b="1" u="none" strike="noStrike" dirty="0">
                          <a:effectLst/>
                        </a:rPr>
                        <a:t>M</a:t>
                      </a:r>
                      <a:endParaRPr lang="en-US" sz="1000" b="1"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875828755"/>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742103534"/>
                  </a:ext>
                </a:extLst>
              </a:tr>
              <a:tr h="0">
                <a:tc>
                  <a:txBody>
                    <a:bodyPr/>
                    <a:lstStyle/>
                    <a:p>
                      <a:pPr algn="l" rtl="0" fontAlgn="b"/>
                      <a:r>
                        <a:rPr lang="en-US" sz="1000" u="none" strike="noStrike" dirty="0">
                          <a:effectLst/>
                        </a:rPr>
                        <a:t>FM</a:t>
                      </a:r>
                      <a:endParaRPr lang="en-US"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dirty="0">
                          <a:effectLst/>
                        </a:rPr>
                        <a:t>110</a:t>
                      </a:r>
                      <a:endParaRPr lang="en-US"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dirty="0" err="1">
                          <a:effectLst/>
                        </a:rPr>
                        <a:t>LengthCarapace</a:t>
                      </a:r>
                      <a:endParaRPr lang="en-US" sz="10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63798837"/>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120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342881126"/>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130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980177812"/>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140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4</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852643730"/>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150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5</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824926295"/>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160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619245897"/>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170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US" sz="1000" u="none" strike="noStrike">
                          <a:effectLst/>
                        </a:rPr>
                        <a:t>LengthTail</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LengthCarapace</a:t>
                      </a:r>
                      <a:endParaRPr lang="en-US"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001612180"/>
                  </a:ext>
                </a:extLst>
              </a:tr>
              <a:tr h="0">
                <a:tc>
                  <a:txBody>
                    <a:bodyPr/>
                    <a:lstStyle/>
                    <a:p>
                      <a:pPr algn="l" rtl="0" fontAlgn="b"/>
                      <a:r>
                        <a:rPr lang="en-US" sz="1000" u="none" strike="noStrike">
                          <a:effectLst/>
                        </a:rPr>
                        <a:t>FM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a:effectLst/>
                        </a:rPr>
                        <a:t>180</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r" rtl="0"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dirty="0" err="1">
                          <a:effectLst/>
                        </a:rPr>
                        <a:t>LengthTail</a:t>
                      </a:r>
                      <a:endParaRPr lang="en-US"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mm</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a:effectLst/>
                        </a:rPr>
                        <a:t>0.9</a:t>
                      </a:r>
                      <a:endParaRPr lang="en-US" sz="1000" b="0" i="0" u="none" strike="noStrike">
                        <a:solidFill>
                          <a:srgbClr val="000000"/>
                        </a:solidFill>
                        <a:effectLst/>
                        <a:latin typeface="Arial" panose="020B0604020202020204" pitchFamily="34" charset="0"/>
                      </a:endParaRPr>
                    </a:p>
                  </a:txBody>
                  <a:tcPr marL="7620" marR="7620" marT="7620" marB="0" anchor="b"/>
                </a:tc>
                <a:tc>
                  <a:txBody>
                    <a:bodyPr/>
                    <a:lstStyle/>
                    <a:p>
                      <a:pPr algn="l" rtl="0" fontAlgn="b"/>
                      <a:r>
                        <a:rPr lang="en-US" sz="1000" u="none" strike="noStrike" dirty="0" err="1">
                          <a:effectLst/>
                        </a:rPr>
                        <a:t>LengthCarapace</a:t>
                      </a:r>
                      <a:endParaRPr lang="en-US" sz="10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216316569"/>
                  </a:ext>
                </a:extLst>
              </a:tr>
            </a:tbl>
          </a:graphicData>
        </a:graphic>
      </p:graphicFrame>
    </p:spTree>
    <p:extLst>
      <p:ext uri="{BB962C8B-B14F-4D97-AF65-F5344CB8AC3E}">
        <p14:creationId xmlns:p14="http://schemas.microsoft.com/office/powerpoint/2010/main" val="296576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Variable (BV)</a:t>
            </a:r>
          </a:p>
        </p:txBody>
      </p:sp>
      <p:sp>
        <p:nvSpPr>
          <p:cNvPr id="3" name="Content Placeholder 2"/>
          <p:cNvSpPr>
            <a:spLocks noGrp="1"/>
          </p:cNvSpPr>
          <p:nvPr>
            <p:ph idx="1"/>
          </p:nvPr>
        </p:nvSpPr>
        <p:spPr/>
        <p:txBody>
          <a:bodyPr/>
          <a:lstStyle/>
          <a:p>
            <a:r>
              <a:rPr lang="en-US" dirty="0"/>
              <a:t>Very similar to the present RDB CS.CA and DATRAS CA, but more informative and with added field for selection (the usual design variables (minus clustering))</a:t>
            </a:r>
          </a:p>
          <a:p>
            <a:r>
              <a:rPr lang="en-US" dirty="0"/>
              <a:t>T</a:t>
            </a:r>
            <a:r>
              <a:rPr lang="en-GB" dirty="0"/>
              <a:t>he table has been transposed, so each line holds a single measurement, which</a:t>
            </a:r>
            <a:r>
              <a:rPr lang="en-US" dirty="0"/>
              <a:t> allows for</a:t>
            </a:r>
            <a:r>
              <a:rPr lang="en-GB" dirty="0"/>
              <a:t> different protocols for selecting individual fish for different measurements e.g., 2 individuals per length are selected for aging and 4 individuals per length are selected for weighting. Further, it also makes it much easier to add new measurement types in the future. </a:t>
            </a:r>
          </a:p>
          <a:p>
            <a:r>
              <a:rPr lang="en-GB" dirty="0"/>
              <a:t>One row holds a single individual. The same fish can be there more than one row.</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8</a:t>
            </a:fld>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38130059"/>
              </p:ext>
            </p:extLst>
          </p:nvPr>
        </p:nvGraphicFramePr>
        <p:xfrm>
          <a:off x="263582" y="4221088"/>
          <a:ext cx="11675468" cy="1751600"/>
        </p:xfrm>
        <a:graphic>
          <a:graphicData uri="http://schemas.openxmlformats.org/drawingml/2006/table">
            <a:tbl>
              <a:tblPr>
                <a:tableStyleId>{BC89EF96-8CEA-46FF-86C4-4CE0E7609802}</a:tableStyleId>
              </a:tblPr>
              <a:tblGrid>
                <a:gridCol w="720000">
                  <a:extLst>
                    <a:ext uri="{9D8B030D-6E8A-4147-A177-3AD203B41FA5}">
                      <a16:colId xmlns:a16="http://schemas.microsoft.com/office/drawing/2014/main" val="969113881"/>
                    </a:ext>
                  </a:extLst>
                </a:gridCol>
                <a:gridCol w="551467">
                  <a:extLst>
                    <a:ext uri="{9D8B030D-6E8A-4147-A177-3AD203B41FA5}">
                      <a16:colId xmlns:a16="http://schemas.microsoft.com/office/drawing/2014/main" val="3845177398"/>
                    </a:ext>
                  </a:extLst>
                </a:gridCol>
                <a:gridCol w="936000">
                  <a:extLst>
                    <a:ext uri="{9D8B030D-6E8A-4147-A177-3AD203B41FA5}">
                      <a16:colId xmlns:a16="http://schemas.microsoft.com/office/drawing/2014/main" val="2012693219"/>
                    </a:ext>
                  </a:extLst>
                </a:gridCol>
                <a:gridCol w="551467">
                  <a:extLst>
                    <a:ext uri="{9D8B030D-6E8A-4147-A177-3AD203B41FA5}">
                      <a16:colId xmlns:a16="http://schemas.microsoft.com/office/drawing/2014/main" val="738419725"/>
                    </a:ext>
                  </a:extLst>
                </a:gridCol>
                <a:gridCol w="648000">
                  <a:extLst>
                    <a:ext uri="{9D8B030D-6E8A-4147-A177-3AD203B41FA5}">
                      <a16:colId xmlns:a16="http://schemas.microsoft.com/office/drawing/2014/main" val="2457144333"/>
                    </a:ext>
                  </a:extLst>
                </a:gridCol>
                <a:gridCol w="720000">
                  <a:extLst>
                    <a:ext uri="{9D8B030D-6E8A-4147-A177-3AD203B41FA5}">
                      <a16:colId xmlns:a16="http://schemas.microsoft.com/office/drawing/2014/main" val="728816955"/>
                    </a:ext>
                  </a:extLst>
                </a:gridCol>
                <a:gridCol w="792000">
                  <a:extLst>
                    <a:ext uri="{9D8B030D-6E8A-4147-A177-3AD203B41FA5}">
                      <a16:colId xmlns:a16="http://schemas.microsoft.com/office/drawing/2014/main" val="399485094"/>
                    </a:ext>
                  </a:extLst>
                </a:gridCol>
                <a:gridCol w="551467">
                  <a:extLst>
                    <a:ext uri="{9D8B030D-6E8A-4147-A177-3AD203B41FA5}">
                      <a16:colId xmlns:a16="http://schemas.microsoft.com/office/drawing/2014/main" val="3898057433"/>
                    </a:ext>
                  </a:extLst>
                </a:gridCol>
                <a:gridCol w="589067">
                  <a:extLst>
                    <a:ext uri="{9D8B030D-6E8A-4147-A177-3AD203B41FA5}">
                      <a16:colId xmlns:a16="http://schemas.microsoft.com/office/drawing/2014/main" val="1932551053"/>
                    </a:ext>
                  </a:extLst>
                </a:gridCol>
                <a:gridCol w="1008000">
                  <a:extLst>
                    <a:ext uri="{9D8B030D-6E8A-4147-A177-3AD203B41FA5}">
                      <a16:colId xmlns:a16="http://schemas.microsoft.com/office/drawing/2014/main" val="4044535933"/>
                    </a:ext>
                  </a:extLst>
                </a:gridCol>
                <a:gridCol w="756000">
                  <a:extLst>
                    <a:ext uri="{9D8B030D-6E8A-4147-A177-3AD203B41FA5}">
                      <a16:colId xmlns:a16="http://schemas.microsoft.com/office/drawing/2014/main" val="2801805708"/>
                    </a:ext>
                  </a:extLst>
                </a:gridCol>
                <a:gridCol w="792000">
                  <a:extLst>
                    <a:ext uri="{9D8B030D-6E8A-4147-A177-3AD203B41FA5}">
                      <a16:colId xmlns:a16="http://schemas.microsoft.com/office/drawing/2014/main" val="631291591"/>
                    </a:ext>
                  </a:extLst>
                </a:gridCol>
                <a:gridCol w="792000">
                  <a:extLst>
                    <a:ext uri="{9D8B030D-6E8A-4147-A177-3AD203B41FA5}">
                      <a16:colId xmlns:a16="http://schemas.microsoft.com/office/drawing/2014/main" val="3676612740"/>
                    </a:ext>
                  </a:extLst>
                </a:gridCol>
                <a:gridCol w="792000">
                  <a:extLst>
                    <a:ext uri="{9D8B030D-6E8A-4147-A177-3AD203B41FA5}">
                      <a16:colId xmlns:a16="http://schemas.microsoft.com/office/drawing/2014/main" val="1673271341"/>
                    </a:ext>
                  </a:extLst>
                </a:gridCol>
                <a:gridCol w="792000">
                  <a:extLst>
                    <a:ext uri="{9D8B030D-6E8A-4147-A177-3AD203B41FA5}">
                      <a16:colId xmlns:a16="http://schemas.microsoft.com/office/drawing/2014/main" val="1519929863"/>
                    </a:ext>
                  </a:extLst>
                </a:gridCol>
                <a:gridCol w="684000">
                  <a:extLst>
                    <a:ext uri="{9D8B030D-6E8A-4147-A177-3AD203B41FA5}">
                      <a16:colId xmlns:a16="http://schemas.microsoft.com/office/drawing/2014/main" val="4128237714"/>
                    </a:ext>
                  </a:extLst>
                </a:gridCol>
              </a:tblGrid>
              <a:tr h="0">
                <a:tc>
                  <a:txBody>
                    <a:bodyPr/>
                    <a:lstStyle/>
                    <a:p>
                      <a:pPr algn="l" rtl="0" fontAlgn="b"/>
                      <a:r>
                        <a:rPr lang="en-US" sz="1000" b="1" u="none" strike="noStrike" dirty="0" err="1">
                          <a:effectLst/>
                        </a:rPr>
                        <a:t>BVrecord</a:t>
                      </a:r>
                      <a:r>
                        <a:rPr lang="en-US" sz="1000" b="1" u="none" strike="noStrike" dirty="0">
                          <a:effectLst/>
                        </a:rPr>
                        <a:t>-Type</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BVfishId</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BVstateOfProc</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BVpres</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BVstratifi</a:t>
                      </a:r>
                      <a:r>
                        <a:rPr lang="en-US" sz="1000" b="1" u="none" strike="noStrike" dirty="0">
                          <a:effectLst/>
                        </a:rPr>
                        <a:t>-cation</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BVstratum</a:t>
                      </a:r>
                      <a:r>
                        <a:rPr lang="en-US" sz="1000" b="1" u="none" strike="noStrike" dirty="0">
                          <a:effectLst/>
                        </a:rPr>
                        <a:t>-Name</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BVtypeMeas</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BVvalue</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BVvalue</a:t>
                      </a:r>
                      <a:r>
                        <a:rPr lang="en-US" sz="1000" b="1" u="none" strike="noStrike" dirty="0">
                          <a:effectLst/>
                        </a:rPr>
                        <a:t>-Type</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BVnumberTotal</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BVnumber</a:t>
                      </a:r>
                      <a:r>
                        <a:rPr lang="en-US" sz="1000" b="1" u="none" strike="noStrike" dirty="0">
                          <a:effectLst/>
                        </a:rPr>
                        <a:t>-Sampled</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BVselection-Prob</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BVinclusion-Prob</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BVselection</a:t>
                      </a:r>
                      <a:r>
                        <a:rPr lang="en-US" sz="1000" b="1" u="none" strike="noStrike" dirty="0">
                          <a:effectLst/>
                        </a:rPr>
                        <a:t>-Method</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BVunitName</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err="1">
                          <a:effectLst/>
                        </a:rPr>
                        <a:t>BVsampler</a:t>
                      </a:r>
                      <a:endParaRPr lang="en-US" sz="1000" b="1" i="0" u="none" strike="noStrike" dirty="0">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2250844009"/>
                  </a:ext>
                </a:extLst>
              </a:tr>
              <a:tr h="0">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a:effectLst/>
                        </a:rPr>
                        <a:t>DV, M</a:t>
                      </a:r>
                      <a:endParaRPr lang="en-US" sz="1000" b="1" i="0" u="none" strike="noStrike" dirty="0">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DV,O</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DV,O</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DV,O</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DV,O</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a:effectLst/>
                        </a:rPr>
                        <a:t>DV,M</a:t>
                      </a:r>
                      <a:endParaRPr lang="en-US" sz="1000" b="1" i="0" u="none" strike="noStrike">
                        <a:solidFill>
                          <a:srgbClr val="000000"/>
                        </a:solidFill>
                        <a:effectLst/>
                        <a:latin typeface="Arial" panose="020B0604020202020204" pitchFamily="34" charset="0"/>
                      </a:endParaRPr>
                    </a:p>
                  </a:txBody>
                  <a:tcPr marL="7520" marR="7520" marT="7520" marB="0" anchor="b"/>
                </a:tc>
                <a:tc>
                  <a:txBody>
                    <a:bodyPr/>
                    <a:lstStyle/>
                    <a:p>
                      <a:pPr algn="l" rtl="0" fontAlgn="b"/>
                      <a:r>
                        <a:rPr lang="en-US" sz="1000" b="1" u="none" strike="noStrike" dirty="0">
                          <a:effectLst/>
                        </a:rPr>
                        <a:t>O</a:t>
                      </a:r>
                      <a:endParaRPr lang="en-US" sz="1000" b="1" i="0" u="none" strike="noStrike" dirty="0">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1976823846"/>
                  </a:ext>
                </a:extLst>
              </a:tr>
              <a:tr h="0">
                <a:tc>
                  <a:txBody>
                    <a:bodyPr/>
                    <a:lstStyle/>
                    <a:p>
                      <a:pPr algn="r" rtl="0" fontAlgn="b"/>
                      <a:r>
                        <a:rPr lang="en-US" sz="1000" u="none" strike="noStrike" dirty="0">
                          <a:effectLst/>
                        </a:rPr>
                        <a:t>BV</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a:effectLst/>
                        </a:rPr>
                        <a:t>7681346</a:t>
                      </a:r>
                      <a:endParaRPr lang="en-US" sz="1000" b="0" i="0" u="none" strike="noStrike">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FRE</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WHL</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U</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Age</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Year</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100</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SRSWR</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fish7681346</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Observer</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extLst>
                  <a:ext uri="{0D108BD9-81ED-4DB2-BD59-A6C34878D82A}">
                    <a16:rowId xmlns:a16="http://schemas.microsoft.com/office/drawing/2014/main" val="7145625"/>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7681347</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U</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Age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Year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4</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SRSWR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fish7681347</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Observer</a:t>
                      </a:r>
                      <a:endParaRPr lang="en-US" sz="1000" b="0" i="0" u="none" strike="noStrike">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320216134"/>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7681348</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U</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Age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Year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4</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SRSWR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fish7681348</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Observer</a:t>
                      </a:r>
                      <a:endParaRPr lang="en-US" sz="1000" b="0" i="0" u="none" strike="noStrike">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2168507704"/>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7681349</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U</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Age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2</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Year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100</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SRSWR</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fish7681349</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Observer</a:t>
                      </a:r>
                      <a:endParaRPr lang="en-US" sz="1000" b="0" i="0" u="none" strike="noStrike">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1332238493"/>
                  </a:ext>
                </a:extLst>
              </a:tr>
              <a:tr h="0">
                <a:tc>
                  <a:txBody>
                    <a:bodyPr/>
                    <a:lstStyle/>
                    <a:p>
                      <a:pPr algn="r" rtl="0" fontAlgn="b"/>
                      <a:r>
                        <a:rPr lang="en-US" sz="1000" u="none" strike="noStrike" dirty="0">
                          <a:effectLst/>
                        </a:rPr>
                        <a:t>BV</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7681346</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FRE</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WHL</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N</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U</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err="1">
                          <a:effectLst/>
                        </a:rPr>
                        <a:t>WeightLive</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33</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g</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SRSWR</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fish7681346</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tc>
                  <a:txBody>
                    <a:bodyPr/>
                    <a:lstStyle/>
                    <a:p>
                      <a:pPr algn="r" rtl="0" fontAlgn="b"/>
                      <a:r>
                        <a:rPr lang="en-US" sz="1000" u="none" strike="noStrike" dirty="0">
                          <a:effectLst/>
                        </a:rPr>
                        <a:t>Observer</a:t>
                      </a:r>
                      <a:endParaRPr lang="en-US" sz="1000" b="0" i="0" u="none" strike="noStrike" dirty="0">
                        <a:solidFill>
                          <a:srgbClr val="000000"/>
                        </a:solidFill>
                        <a:effectLst/>
                        <a:latin typeface="Arial" panose="020B0604020202020204" pitchFamily="34" charset="0"/>
                      </a:endParaRPr>
                    </a:p>
                  </a:txBody>
                  <a:tcPr marL="7520" marR="7520" marT="7520" marB="0" anchor="b">
                    <a:solidFill>
                      <a:srgbClr val="FF6600"/>
                    </a:solidFill>
                  </a:tcPr>
                </a:tc>
                <a:extLst>
                  <a:ext uri="{0D108BD9-81ED-4DB2-BD59-A6C34878D82A}">
                    <a16:rowId xmlns:a16="http://schemas.microsoft.com/office/drawing/2014/main" val="2794646412"/>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7681347</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U</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WeightLive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34</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g</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100</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SRSWR</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fish7681347</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Observer</a:t>
                      </a:r>
                      <a:endParaRPr lang="en-US" sz="1000" b="0" i="0" u="none" strike="noStrike">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4180378257"/>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7681348</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U</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WeightLive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34</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g</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4</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SRSWR</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fish7681348</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Observer</a:t>
                      </a:r>
                      <a:endParaRPr lang="en-US" sz="1000" b="0" i="0" u="none" strike="noStrike">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3831773500"/>
                  </a:ext>
                </a:extLst>
              </a:tr>
              <a:tr h="0">
                <a:tc>
                  <a:txBody>
                    <a:bodyPr/>
                    <a:lstStyle/>
                    <a:p>
                      <a:pPr algn="r" rtl="0" fontAlgn="b"/>
                      <a:r>
                        <a:rPr lang="en-US" sz="1000" u="none" strike="noStrike">
                          <a:effectLst/>
                        </a:rPr>
                        <a:t>BV</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7681349</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FRE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WHL</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N</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U</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WeightLive</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35</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g</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100</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4</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SRSWR</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fish7681349</a:t>
                      </a:r>
                      <a:endParaRPr lang="en-US" sz="1000" b="0" i="0" u="none" strike="noStrike" dirty="0">
                        <a:solidFill>
                          <a:srgbClr val="000000"/>
                        </a:solidFill>
                        <a:effectLst/>
                        <a:latin typeface="Arial" panose="020B0604020202020204" pitchFamily="34" charset="0"/>
                      </a:endParaRPr>
                    </a:p>
                  </a:txBody>
                  <a:tcPr marL="7520" marR="7520" marT="7520" marB="0" anchor="b"/>
                </a:tc>
                <a:tc>
                  <a:txBody>
                    <a:bodyPr/>
                    <a:lstStyle/>
                    <a:p>
                      <a:pPr algn="r" rtl="0" fontAlgn="b"/>
                      <a:r>
                        <a:rPr lang="en-US" sz="1000" u="none" strike="noStrike" dirty="0">
                          <a:effectLst/>
                        </a:rPr>
                        <a:t>Observer</a:t>
                      </a:r>
                      <a:endParaRPr lang="en-US" sz="1000" b="0" i="0" u="none" strike="noStrike" dirty="0">
                        <a:solidFill>
                          <a:srgbClr val="000000"/>
                        </a:solidFill>
                        <a:effectLst/>
                        <a:latin typeface="Arial" panose="020B0604020202020204" pitchFamily="34" charset="0"/>
                      </a:endParaRPr>
                    </a:p>
                  </a:txBody>
                  <a:tcPr marL="7520" marR="7520" marT="7520" marB="0" anchor="b"/>
                </a:tc>
                <a:extLst>
                  <a:ext uri="{0D108BD9-81ED-4DB2-BD59-A6C34878D82A}">
                    <a16:rowId xmlns:a16="http://schemas.microsoft.com/office/drawing/2014/main" val="3686976749"/>
                  </a:ext>
                </a:extLst>
              </a:tr>
            </a:tbl>
          </a:graphicData>
        </a:graphic>
      </p:graphicFrame>
    </p:spTree>
    <p:extLst>
      <p:ext uri="{BB962C8B-B14F-4D97-AF65-F5344CB8AC3E}">
        <p14:creationId xmlns:p14="http://schemas.microsoft.com/office/powerpoint/2010/main" val="40646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690" y="398954"/>
            <a:ext cx="9312374" cy="972716"/>
          </a:xfrm>
        </p:spPr>
        <p:txBody>
          <a:bodyPr/>
          <a:lstStyle/>
          <a:p>
            <a:r>
              <a:rPr lang="en-US" dirty="0"/>
              <a:t>Biological Variable (BV), type measured</a:t>
            </a:r>
          </a:p>
        </p:txBody>
      </p:sp>
      <p:graphicFrame>
        <p:nvGraphicFramePr>
          <p:cNvPr id="5" name="Content Placeholder 4">
            <a:extLst>
              <a:ext uri="{FF2B5EF4-FFF2-40B4-BE49-F238E27FC236}">
                <a16:creationId xmlns:a16="http://schemas.microsoft.com/office/drawing/2014/main" id="{39E76F23-20C4-55C9-A533-3244451A6B09}"/>
              </a:ext>
            </a:extLst>
          </p:cNvPr>
          <p:cNvGraphicFramePr>
            <a:graphicFrameLocks noGrp="1"/>
          </p:cNvGraphicFramePr>
          <p:nvPr>
            <p:ph idx="1"/>
            <p:extLst>
              <p:ext uri="{D42A27DB-BD31-4B8C-83A1-F6EECF244321}">
                <p14:modId xmlns:p14="http://schemas.microsoft.com/office/powerpoint/2010/main" val="697294766"/>
              </p:ext>
            </p:extLst>
          </p:nvPr>
        </p:nvGraphicFramePr>
        <p:xfrm>
          <a:off x="5853217" y="3040350"/>
          <a:ext cx="5653233" cy="3108960"/>
        </p:xfrm>
        <a:graphic>
          <a:graphicData uri="http://schemas.openxmlformats.org/drawingml/2006/table">
            <a:tbl>
              <a:tblPr>
                <a:tableStyleId>{BC89EF96-8CEA-46FF-86C4-4CE0E7609802}</a:tableStyleId>
              </a:tblPr>
              <a:tblGrid>
                <a:gridCol w="2881530">
                  <a:extLst>
                    <a:ext uri="{9D8B030D-6E8A-4147-A177-3AD203B41FA5}">
                      <a16:colId xmlns:a16="http://schemas.microsoft.com/office/drawing/2014/main" val="3545517269"/>
                    </a:ext>
                  </a:extLst>
                </a:gridCol>
                <a:gridCol w="2771703">
                  <a:extLst>
                    <a:ext uri="{9D8B030D-6E8A-4147-A177-3AD203B41FA5}">
                      <a16:colId xmlns:a16="http://schemas.microsoft.com/office/drawing/2014/main" val="1593681989"/>
                    </a:ext>
                  </a:extLst>
                </a:gridCol>
              </a:tblGrid>
              <a:tr h="0">
                <a:tc>
                  <a:txBody>
                    <a:bodyPr/>
                    <a:lstStyle/>
                    <a:p>
                      <a:pPr marL="0" algn="l" defTabSz="914400" rtl="0" eaLnBrk="1" fontAlgn="b" latinLnBrk="0" hangingPunct="1"/>
                      <a:r>
                        <a:rPr lang="da-DK" sz="1200" b="1" u="none" strike="noStrike" kern="1200" dirty="0" err="1">
                          <a:solidFill>
                            <a:schemeClr val="tx1"/>
                          </a:solidFill>
                          <a:effectLst/>
                        </a:rPr>
                        <a:t>BVtypeMeasured</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en-US" sz="1200" b="0" u="none" strike="noStrike" kern="1200" dirty="0" err="1">
                          <a:solidFill>
                            <a:schemeClr val="tx1"/>
                          </a:solidFill>
                          <a:effectLst/>
                          <a:latin typeface="+mn-lt"/>
                          <a:ea typeface="+mn-ea"/>
                          <a:cs typeface="+mn-cs"/>
                        </a:rPr>
                        <a:t>BiologicalMeasurementType</a:t>
                      </a:r>
                      <a:r>
                        <a:rPr lang="en-US" sz="1200" b="0" u="none" strike="noStrike" kern="1200" dirty="0">
                          <a:solidFill>
                            <a:schemeClr val="tx1"/>
                          </a:solidFill>
                          <a:effectLst/>
                          <a:latin typeface="+mn-lt"/>
                          <a:ea typeface="+mn-ea"/>
                          <a:cs typeface="+mn-cs"/>
                        </a:rPr>
                        <a:t> //vocab.ices.dk/?ref=1606</a:t>
                      </a:r>
                    </a:p>
                  </a:txBody>
                  <a:tcPr marL="0" marR="0" marT="0" marB="0" anchor="b"/>
                </a:tc>
                <a:extLst>
                  <a:ext uri="{0D108BD9-81ED-4DB2-BD59-A6C34878D82A}">
                    <a16:rowId xmlns:a16="http://schemas.microsoft.com/office/drawing/2014/main" val="691664561"/>
                  </a:ext>
                </a:extLst>
              </a:tr>
              <a:tr h="0">
                <a:tc>
                  <a:txBody>
                    <a:bodyPr/>
                    <a:lstStyle/>
                    <a:p>
                      <a:pPr marL="0" algn="l" defTabSz="914400" rtl="0" eaLnBrk="1" fontAlgn="b" latinLnBrk="0" hangingPunct="1"/>
                      <a:r>
                        <a:rPr lang="da-DK" sz="1200" b="1" u="none" strike="noStrike" kern="1200" dirty="0" err="1">
                          <a:solidFill>
                            <a:schemeClr val="tx1"/>
                          </a:solidFill>
                          <a:effectLst/>
                        </a:rPr>
                        <a:t>BVvalueMeasured</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1" u="none" strike="noStrike" kern="1200" dirty="0">
                          <a:solidFill>
                            <a:schemeClr val="tx1"/>
                          </a:solidFill>
                          <a:effectLst/>
                          <a:latin typeface="+mn-lt"/>
                          <a:ea typeface="+mn-ea"/>
                          <a:cs typeface="+mn-cs"/>
                        </a:rPr>
                        <a:t>Code lists </a:t>
                      </a:r>
                      <a:r>
                        <a:rPr lang="da-DK" sz="1200" b="1" u="none" strike="noStrike" kern="1200" dirty="0" err="1">
                          <a:solidFill>
                            <a:schemeClr val="tx1"/>
                          </a:solidFill>
                          <a:effectLst/>
                          <a:latin typeface="+mn-lt"/>
                          <a:ea typeface="+mn-ea"/>
                          <a:cs typeface="+mn-cs"/>
                        </a:rPr>
                        <a:t>behind</a:t>
                      </a:r>
                      <a:r>
                        <a:rPr lang="da-DK" sz="1200" b="1" u="none" strike="noStrike" kern="1200" dirty="0">
                          <a:solidFill>
                            <a:schemeClr val="tx1"/>
                          </a:solidFill>
                          <a:effectLst/>
                          <a:latin typeface="+mn-lt"/>
                          <a:ea typeface="+mn-ea"/>
                          <a:cs typeface="+mn-cs"/>
                        </a:rPr>
                        <a:t> the scene</a:t>
                      </a:r>
                    </a:p>
                  </a:txBody>
                  <a:tcPr marL="0" marR="0" marT="0" marB="0" anchor="b"/>
                </a:tc>
                <a:extLst>
                  <a:ext uri="{0D108BD9-81ED-4DB2-BD59-A6C34878D82A}">
                    <a16:rowId xmlns:a16="http://schemas.microsoft.com/office/drawing/2014/main" val="1677871702"/>
                  </a:ext>
                </a:extLst>
              </a:tr>
              <a:tr h="0">
                <a:tc>
                  <a:txBody>
                    <a:bodyPr/>
                    <a:lstStyle/>
                    <a:p>
                      <a:pPr marL="0" algn="l" defTabSz="914400" rtl="0" eaLnBrk="1" fontAlgn="b" latinLnBrk="0" hangingPunct="1"/>
                      <a:r>
                        <a:rPr lang="da-DK" sz="1200" b="1" u="none" strike="noStrike" kern="1200" dirty="0" err="1">
                          <a:solidFill>
                            <a:schemeClr val="tx1"/>
                          </a:solidFill>
                          <a:effectLst/>
                        </a:rPr>
                        <a:t>BVvalueUnitOrScale</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err="1">
                          <a:solidFill>
                            <a:schemeClr val="tx1"/>
                          </a:solidFill>
                          <a:effectLst/>
                          <a:latin typeface="+mn-lt"/>
                          <a:ea typeface="+mn-ea"/>
                          <a:cs typeface="+mn-cs"/>
                        </a:rPr>
                        <a:t>ValueUnitOrScale</a:t>
                      </a:r>
                      <a:r>
                        <a:rPr lang="da-DK" sz="1200" b="0" u="none" strike="noStrike" kern="1200" dirty="0">
                          <a:solidFill>
                            <a:schemeClr val="tx1"/>
                          </a:solidFill>
                          <a:effectLst/>
                          <a:latin typeface="+mn-lt"/>
                          <a:ea typeface="+mn-ea"/>
                          <a:cs typeface="+mn-cs"/>
                        </a:rPr>
                        <a:t> </a:t>
                      </a:r>
                    </a:p>
                    <a:p>
                      <a:pPr marL="0" algn="l" defTabSz="914400" rtl="0" eaLnBrk="1" fontAlgn="b" latinLnBrk="0" hangingPunct="1"/>
                      <a:r>
                        <a:rPr lang="da-DK" sz="1200" b="0" u="none" strike="noStrike" kern="1200" dirty="0">
                          <a:solidFill>
                            <a:schemeClr val="tx1"/>
                          </a:solidFill>
                          <a:effectLst/>
                          <a:latin typeface="+mn-lt"/>
                          <a:ea typeface="+mn-ea"/>
                          <a:cs typeface="+mn-cs"/>
                        </a:rPr>
                        <a:t>//vocab.ices.dk/?</a:t>
                      </a:r>
                      <a:r>
                        <a:rPr lang="da-DK" sz="1200" b="0" u="none" strike="noStrike" kern="1200" dirty="0" err="1">
                          <a:solidFill>
                            <a:schemeClr val="tx1"/>
                          </a:solidFill>
                          <a:effectLst/>
                          <a:latin typeface="+mn-lt"/>
                          <a:ea typeface="+mn-ea"/>
                          <a:cs typeface="+mn-cs"/>
                        </a:rPr>
                        <a:t>ref</a:t>
                      </a:r>
                      <a:r>
                        <a:rPr lang="da-DK" sz="1200" b="0" u="none" strike="noStrike" kern="1200" dirty="0">
                          <a:solidFill>
                            <a:schemeClr val="tx1"/>
                          </a:solidFill>
                          <a:effectLst/>
                          <a:latin typeface="+mn-lt"/>
                          <a:ea typeface="+mn-ea"/>
                          <a:cs typeface="+mn-cs"/>
                        </a:rPr>
                        <a:t>=1625</a:t>
                      </a:r>
                    </a:p>
                  </a:txBody>
                  <a:tcPr marL="0" marR="0" marT="0" marB="0" anchor="b"/>
                </a:tc>
                <a:extLst>
                  <a:ext uri="{0D108BD9-81ED-4DB2-BD59-A6C34878D82A}">
                    <a16:rowId xmlns:a16="http://schemas.microsoft.com/office/drawing/2014/main" val="1396756060"/>
                  </a:ext>
                </a:extLst>
              </a:tr>
              <a:tr h="0">
                <a:tc>
                  <a:txBody>
                    <a:bodyPr/>
                    <a:lstStyle/>
                    <a:p>
                      <a:pPr marL="0" algn="l" defTabSz="914400" rtl="0" eaLnBrk="1" fontAlgn="b" latinLnBrk="0" hangingPunct="1"/>
                      <a:r>
                        <a:rPr lang="da-DK" sz="1200" b="1" u="none" strike="noStrike" kern="1200" dirty="0" err="1">
                          <a:solidFill>
                            <a:schemeClr val="tx1"/>
                          </a:solidFill>
                          <a:effectLst/>
                        </a:rPr>
                        <a:t>BVmethod</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err="1">
                          <a:solidFill>
                            <a:schemeClr val="tx1"/>
                          </a:solidFill>
                          <a:effectLst/>
                          <a:latin typeface="+mn-lt"/>
                          <a:ea typeface="+mn-ea"/>
                          <a:cs typeface="+mn-cs"/>
                        </a:rPr>
                        <a:t>SampleType</a:t>
                      </a:r>
                      <a:r>
                        <a:rPr lang="da-DK" sz="1200" b="0" u="none" strike="noStrike" kern="1200" dirty="0">
                          <a:solidFill>
                            <a:schemeClr val="tx1"/>
                          </a:solidFill>
                          <a:effectLst/>
                          <a:latin typeface="+mn-lt"/>
                          <a:ea typeface="+mn-ea"/>
                          <a:cs typeface="+mn-cs"/>
                        </a:rPr>
                        <a:t> </a:t>
                      </a:r>
                    </a:p>
                    <a:p>
                      <a:pPr marL="0" algn="l" defTabSz="914400" rtl="0" eaLnBrk="1" fontAlgn="b" latinLnBrk="0" hangingPunct="1"/>
                      <a:r>
                        <a:rPr lang="da-DK" sz="1200" b="0" u="none" strike="noStrike" kern="1200" dirty="0">
                          <a:solidFill>
                            <a:schemeClr val="tx1"/>
                          </a:solidFill>
                          <a:effectLst/>
                          <a:latin typeface="+mn-lt"/>
                          <a:ea typeface="+mn-ea"/>
                          <a:cs typeface="+mn-cs"/>
                        </a:rPr>
                        <a:t>//vocab.ices.dk/?</a:t>
                      </a:r>
                      <a:r>
                        <a:rPr lang="da-DK" sz="1200" b="0" u="none" strike="noStrike" kern="1200" dirty="0" err="1">
                          <a:solidFill>
                            <a:schemeClr val="tx1"/>
                          </a:solidFill>
                          <a:effectLst/>
                          <a:latin typeface="+mn-lt"/>
                          <a:ea typeface="+mn-ea"/>
                          <a:cs typeface="+mn-cs"/>
                        </a:rPr>
                        <a:t>ref</a:t>
                      </a:r>
                      <a:r>
                        <a:rPr lang="da-DK" sz="1200" b="0" u="none" strike="noStrike" kern="1200" dirty="0">
                          <a:solidFill>
                            <a:schemeClr val="tx1"/>
                          </a:solidFill>
                          <a:effectLst/>
                          <a:latin typeface="+mn-lt"/>
                          <a:ea typeface="+mn-ea"/>
                          <a:cs typeface="+mn-cs"/>
                        </a:rPr>
                        <a:t>=1507</a:t>
                      </a:r>
                    </a:p>
                  </a:txBody>
                  <a:tcPr marL="0" marR="0" marT="0" marB="0" anchor="b"/>
                </a:tc>
                <a:extLst>
                  <a:ext uri="{0D108BD9-81ED-4DB2-BD59-A6C34878D82A}">
                    <a16:rowId xmlns:a16="http://schemas.microsoft.com/office/drawing/2014/main" val="4213006647"/>
                  </a:ext>
                </a:extLst>
              </a:tr>
              <a:tr h="0">
                <a:tc>
                  <a:txBody>
                    <a:bodyPr/>
                    <a:lstStyle/>
                    <a:p>
                      <a:pPr marL="0" algn="l" defTabSz="914400" rtl="0" eaLnBrk="1" fontAlgn="b" latinLnBrk="0" hangingPunct="1"/>
                      <a:r>
                        <a:rPr lang="da-DK" sz="1200" b="1" u="none" strike="noStrike" kern="1200" dirty="0" err="1">
                          <a:solidFill>
                            <a:schemeClr val="tx1"/>
                          </a:solidFill>
                          <a:effectLst/>
                        </a:rPr>
                        <a:t>BVmeasurementEquipment</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a:solidFill>
                            <a:schemeClr val="tx1"/>
                          </a:solidFill>
                          <a:effectLst/>
                          <a:latin typeface="+mn-lt"/>
                          <a:ea typeface="+mn-ea"/>
                          <a:cs typeface="+mn-cs"/>
                        </a:rPr>
                        <a:t>METOA </a:t>
                      </a:r>
                    </a:p>
                    <a:p>
                      <a:pPr marL="0" algn="l" defTabSz="914400" rtl="0" eaLnBrk="1" fontAlgn="b" latinLnBrk="0" hangingPunct="1"/>
                      <a:r>
                        <a:rPr lang="da-DK" sz="1200" b="0" u="none" strike="noStrike" kern="1200" dirty="0">
                          <a:solidFill>
                            <a:schemeClr val="tx1"/>
                          </a:solidFill>
                          <a:effectLst/>
                          <a:latin typeface="+mn-lt"/>
                          <a:ea typeface="+mn-ea"/>
                          <a:cs typeface="+mn-cs"/>
                        </a:rPr>
                        <a:t>//vocab.ices.dk/?</a:t>
                      </a:r>
                      <a:r>
                        <a:rPr lang="da-DK" sz="1200" b="0" u="none" strike="noStrike" kern="1200" dirty="0" err="1">
                          <a:solidFill>
                            <a:schemeClr val="tx1"/>
                          </a:solidFill>
                          <a:effectLst/>
                          <a:latin typeface="+mn-lt"/>
                          <a:ea typeface="+mn-ea"/>
                          <a:cs typeface="+mn-cs"/>
                        </a:rPr>
                        <a:t>ref</a:t>
                      </a:r>
                      <a:r>
                        <a:rPr lang="da-DK" sz="1200" b="0" u="none" strike="noStrike" kern="1200" dirty="0">
                          <a:solidFill>
                            <a:schemeClr val="tx1"/>
                          </a:solidFill>
                          <a:effectLst/>
                          <a:latin typeface="+mn-lt"/>
                          <a:ea typeface="+mn-ea"/>
                          <a:cs typeface="+mn-cs"/>
                        </a:rPr>
                        <a:t>=173</a:t>
                      </a:r>
                    </a:p>
                  </a:txBody>
                  <a:tcPr marL="0" marR="0" marT="0" marB="0" anchor="b"/>
                </a:tc>
                <a:extLst>
                  <a:ext uri="{0D108BD9-81ED-4DB2-BD59-A6C34878D82A}">
                    <a16:rowId xmlns:a16="http://schemas.microsoft.com/office/drawing/2014/main" val="922082864"/>
                  </a:ext>
                </a:extLst>
              </a:tr>
              <a:tr h="0">
                <a:tc>
                  <a:txBody>
                    <a:bodyPr/>
                    <a:lstStyle/>
                    <a:p>
                      <a:pPr marL="0" algn="l" defTabSz="914400" rtl="0" eaLnBrk="1" fontAlgn="b" latinLnBrk="0" hangingPunct="1"/>
                      <a:r>
                        <a:rPr lang="da-DK" sz="1200" b="1" u="none" strike="noStrike" kern="1200" dirty="0" err="1">
                          <a:solidFill>
                            <a:schemeClr val="tx1"/>
                          </a:solidFill>
                          <a:effectLst/>
                        </a:rPr>
                        <a:t>BVaccuracy</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err="1">
                          <a:solidFill>
                            <a:schemeClr val="tx1"/>
                          </a:solidFill>
                          <a:effectLst/>
                          <a:latin typeface="+mn-lt"/>
                          <a:ea typeface="+mn-ea"/>
                          <a:cs typeface="+mn-cs"/>
                        </a:rPr>
                        <a:t>AccuracyCode</a:t>
                      </a:r>
                      <a:r>
                        <a:rPr lang="da-DK" sz="1200" b="0" u="none" strike="noStrike" kern="1200" dirty="0">
                          <a:solidFill>
                            <a:schemeClr val="tx1"/>
                          </a:solidFill>
                          <a:effectLst/>
                          <a:latin typeface="+mn-lt"/>
                          <a:ea typeface="+mn-ea"/>
                          <a:cs typeface="+mn-cs"/>
                        </a:rPr>
                        <a:t> </a:t>
                      </a:r>
                    </a:p>
                    <a:p>
                      <a:pPr marL="0" algn="l" defTabSz="914400" rtl="0" eaLnBrk="1" fontAlgn="b" latinLnBrk="0" hangingPunct="1"/>
                      <a:r>
                        <a:rPr lang="da-DK" sz="1200" b="0" u="none" strike="noStrike" kern="1200" dirty="0">
                          <a:solidFill>
                            <a:schemeClr val="tx1"/>
                          </a:solidFill>
                          <a:effectLst/>
                          <a:latin typeface="+mn-lt"/>
                          <a:ea typeface="+mn-ea"/>
                          <a:cs typeface="+mn-cs"/>
                        </a:rPr>
                        <a:t>//vocab.ices.dk/?</a:t>
                      </a:r>
                      <a:r>
                        <a:rPr lang="da-DK" sz="1200" b="0" u="none" strike="noStrike" kern="1200" dirty="0" err="1">
                          <a:solidFill>
                            <a:schemeClr val="tx1"/>
                          </a:solidFill>
                          <a:effectLst/>
                          <a:latin typeface="+mn-lt"/>
                          <a:ea typeface="+mn-ea"/>
                          <a:cs typeface="+mn-cs"/>
                        </a:rPr>
                        <a:t>ref</a:t>
                      </a:r>
                      <a:r>
                        <a:rPr lang="da-DK" sz="1200" b="0" u="none" strike="noStrike" kern="1200" dirty="0">
                          <a:solidFill>
                            <a:schemeClr val="tx1"/>
                          </a:solidFill>
                          <a:effectLst/>
                          <a:latin typeface="+mn-lt"/>
                          <a:ea typeface="+mn-ea"/>
                          <a:cs typeface="+mn-cs"/>
                        </a:rPr>
                        <a:t>=1608</a:t>
                      </a:r>
                    </a:p>
                  </a:txBody>
                  <a:tcPr marL="0" marR="0" marT="0" marB="0" anchor="b"/>
                </a:tc>
                <a:extLst>
                  <a:ext uri="{0D108BD9-81ED-4DB2-BD59-A6C34878D82A}">
                    <a16:rowId xmlns:a16="http://schemas.microsoft.com/office/drawing/2014/main" val="4042937926"/>
                  </a:ext>
                </a:extLst>
              </a:tr>
              <a:tr h="0">
                <a:tc>
                  <a:txBody>
                    <a:bodyPr/>
                    <a:lstStyle/>
                    <a:p>
                      <a:pPr marL="0" algn="l" defTabSz="914400" rtl="0" eaLnBrk="1" fontAlgn="b" latinLnBrk="0" hangingPunct="1"/>
                      <a:r>
                        <a:rPr lang="da-DK" sz="1200" b="1" u="none" strike="noStrike" kern="1200" dirty="0" err="1">
                          <a:solidFill>
                            <a:schemeClr val="tx1"/>
                          </a:solidFill>
                          <a:effectLst/>
                        </a:rPr>
                        <a:t>BVcertaintyQualitative</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en-US" sz="1200" b="0" u="none" strike="noStrike" kern="1200" dirty="0" err="1">
                          <a:solidFill>
                            <a:schemeClr val="tx1"/>
                          </a:solidFill>
                          <a:effectLst/>
                          <a:latin typeface="+mn-lt"/>
                          <a:ea typeface="+mn-ea"/>
                          <a:cs typeface="+mn-cs"/>
                        </a:rPr>
                        <a:t>MeasurementCertainty</a:t>
                      </a:r>
                      <a:r>
                        <a:rPr lang="en-US" sz="1200" b="0" u="none" strike="noStrike" kern="1200" dirty="0">
                          <a:solidFill>
                            <a:schemeClr val="tx1"/>
                          </a:solidFill>
                          <a:effectLst/>
                          <a:latin typeface="+mn-lt"/>
                          <a:ea typeface="+mn-ea"/>
                          <a:cs typeface="+mn-cs"/>
                        </a:rPr>
                        <a:t> </a:t>
                      </a:r>
                    </a:p>
                    <a:p>
                      <a:pPr marL="0" algn="l" defTabSz="914400" rtl="0" eaLnBrk="1" fontAlgn="b" latinLnBrk="0" hangingPunct="1"/>
                      <a:r>
                        <a:rPr lang="en-US" sz="1200" b="0" u="none" strike="noStrike" kern="1200" dirty="0">
                          <a:solidFill>
                            <a:schemeClr val="tx1"/>
                          </a:solidFill>
                          <a:effectLst/>
                          <a:latin typeface="+mn-lt"/>
                          <a:ea typeface="+mn-ea"/>
                          <a:cs typeface="+mn-cs"/>
                        </a:rPr>
                        <a:t>//vocab.ices.dk/?ref=1682</a:t>
                      </a:r>
                    </a:p>
                  </a:txBody>
                  <a:tcPr marL="0" marR="0" marT="0" marB="0" anchor="b"/>
                </a:tc>
                <a:extLst>
                  <a:ext uri="{0D108BD9-81ED-4DB2-BD59-A6C34878D82A}">
                    <a16:rowId xmlns:a16="http://schemas.microsoft.com/office/drawing/2014/main" val="321936129"/>
                  </a:ext>
                </a:extLst>
              </a:tr>
              <a:tr h="0">
                <a:tc>
                  <a:txBody>
                    <a:bodyPr/>
                    <a:lstStyle/>
                    <a:p>
                      <a:pPr marL="0" algn="l" defTabSz="914400" rtl="0" eaLnBrk="1" fontAlgn="b" latinLnBrk="0" hangingPunct="1"/>
                      <a:r>
                        <a:rPr lang="da-DK" sz="1200" b="0" u="none" strike="noStrike" kern="1200">
                          <a:solidFill>
                            <a:schemeClr val="tx1"/>
                          </a:solidFill>
                          <a:effectLst/>
                        </a:rPr>
                        <a:t>BVcertaintyQuantitative</a:t>
                      </a:r>
                      <a:endParaRPr lang="da-DK" sz="1200" b="0" u="none" strike="noStrike" kern="120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a:solidFill>
                            <a:schemeClr val="tx1"/>
                          </a:solidFill>
                          <a:effectLst/>
                          <a:latin typeface="+mn-lt"/>
                          <a:ea typeface="+mn-ea"/>
                          <a:cs typeface="+mn-cs"/>
                        </a:rPr>
                        <a:t> </a:t>
                      </a:r>
                    </a:p>
                  </a:txBody>
                  <a:tcPr marL="0" marR="0" marT="0" marB="0" anchor="b"/>
                </a:tc>
                <a:extLst>
                  <a:ext uri="{0D108BD9-81ED-4DB2-BD59-A6C34878D82A}">
                    <a16:rowId xmlns:a16="http://schemas.microsoft.com/office/drawing/2014/main" val="2075430161"/>
                  </a:ext>
                </a:extLst>
              </a:tr>
              <a:tr h="0">
                <a:tc>
                  <a:txBody>
                    <a:bodyPr/>
                    <a:lstStyle/>
                    <a:p>
                      <a:pPr marL="0" algn="l" defTabSz="914400" rtl="0" eaLnBrk="1" fontAlgn="b" latinLnBrk="0" hangingPunct="1"/>
                      <a:r>
                        <a:rPr lang="da-DK" sz="1200" b="0" u="none" strike="noStrike" kern="1200">
                          <a:solidFill>
                            <a:schemeClr val="tx1"/>
                          </a:solidFill>
                          <a:effectLst/>
                        </a:rPr>
                        <a:t>BVconversionFactorAssessment</a:t>
                      </a:r>
                      <a:endParaRPr lang="da-DK" sz="1200" b="0" u="none" strike="noStrike" kern="120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da-DK" sz="1200" b="0" u="none" strike="noStrike" kern="1200" dirty="0">
                          <a:solidFill>
                            <a:schemeClr val="tx1"/>
                          </a:solidFill>
                          <a:effectLst/>
                          <a:latin typeface="+mn-lt"/>
                          <a:ea typeface="+mn-ea"/>
                          <a:cs typeface="+mn-cs"/>
                        </a:rPr>
                        <a:t> </a:t>
                      </a:r>
                    </a:p>
                  </a:txBody>
                  <a:tcPr marL="0" marR="0" marT="0" marB="0" anchor="b"/>
                </a:tc>
                <a:extLst>
                  <a:ext uri="{0D108BD9-81ED-4DB2-BD59-A6C34878D82A}">
                    <a16:rowId xmlns:a16="http://schemas.microsoft.com/office/drawing/2014/main" val="1136645513"/>
                  </a:ext>
                </a:extLst>
              </a:tr>
              <a:tr h="0">
                <a:tc>
                  <a:txBody>
                    <a:bodyPr/>
                    <a:lstStyle/>
                    <a:p>
                      <a:pPr marL="0" algn="l" defTabSz="914400" rtl="0" eaLnBrk="1" fontAlgn="b" latinLnBrk="0" hangingPunct="1"/>
                      <a:r>
                        <a:rPr lang="da-DK" sz="1200" b="1" u="none" strike="noStrike" kern="1200" dirty="0" err="1">
                          <a:solidFill>
                            <a:schemeClr val="tx1"/>
                          </a:solidFill>
                          <a:effectLst/>
                        </a:rPr>
                        <a:t>BVtypeAssessment</a:t>
                      </a:r>
                      <a:endParaRPr lang="da-DK" sz="1200" b="1" u="none" strike="noStrike" kern="1200" dirty="0">
                        <a:solidFill>
                          <a:schemeClr val="tx1"/>
                        </a:solidFill>
                        <a:effectLst/>
                        <a:latin typeface="+mn-lt"/>
                        <a:ea typeface="+mn-ea"/>
                        <a:cs typeface="+mn-cs"/>
                      </a:endParaRPr>
                    </a:p>
                  </a:txBody>
                  <a:tcPr marL="0" marR="0" marT="0" marB="0" anchor="b"/>
                </a:tc>
                <a:tc>
                  <a:txBody>
                    <a:bodyPr/>
                    <a:lstStyle/>
                    <a:p>
                      <a:pPr marL="0" algn="l" defTabSz="914400" rtl="0" eaLnBrk="1" fontAlgn="b" latinLnBrk="0" hangingPunct="1"/>
                      <a:r>
                        <a:rPr lang="en-US" sz="1200" b="0" u="none" strike="noStrike" kern="1200" dirty="0" err="1">
                          <a:solidFill>
                            <a:schemeClr val="tx1"/>
                          </a:solidFill>
                          <a:effectLst/>
                          <a:latin typeface="+mn-lt"/>
                          <a:ea typeface="+mn-ea"/>
                          <a:cs typeface="+mn-cs"/>
                        </a:rPr>
                        <a:t>BiologicalMeasurementType</a:t>
                      </a:r>
                      <a:r>
                        <a:rPr lang="en-US" sz="1200" b="0" u="none" strike="noStrike" kern="1200" dirty="0">
                          <a:solidFill>
                            <a:schemeClr val="tx1"/>
                          </a:solidFill>
                          <a:effectLst/>
                          <a:latin typeface="+mn-lt"/>
                          <a:ea typeface="+mn-ea"/>
                          <a:cs typeface="+mn-cs"/>
                        </a:rPr>
                        <a:t> //vocab.ices.dk/?ref=1606</a:t>
                      </a:r>
                    </a:p>
                  </a:txBody>
                  <a:tcPr marL="0" marR="0" marT="0" marB="0" anchor="b"/>
                </a:tc>
                <a:extLst>
                  <a:ext uri="{0D108BD9-81ED-4DB2-BD59-A6C34878D82A}">
                    <a16:rowId xmlns:a16="http://schemas.microsoft.com/office/drawing/2014/main" val="861131701"/>
                  </a:ext>
                </a:extLst>
              </a:tr>
            </a:tbl>
          </a:graphicData>
        </a:graphic>
      </p:graphicFrame>
      <p:sp>
        <p:nvSpPr>
          <p:cNvPr id="4" name="Slide Number Placeholder 3"/>
          <p:cNvSpPr>
            <a:spLocks noGrp="1"/>
          </p:cNvSpPr>
          <p:nvPr>
            <p:ph type="sldNum" sz="quarter" idx="11"/>
          </p:nvPr>
        </p:nvSpPr>
        <p:spPr/>
        <p:txBody>
          <a:bodyPr/>
          <a:lstStyle/>
          <a:p>
            <a:fld id="{103EA872-A674-449B-A120-B97244F8E91D}" type="slidenum">
              <a:rPr lang="en-GB" smtClean="0"/>
              <a:pPr/>
              <a:t>9</a:t>
            </a:fld>
            <a:endParaRPr lang="en-GB" dirty="0"/>
          </a:p>
        </p:txBody>
      </p:sp>
      <p:pic>
        <p:nvPicPr>
          <p:cNvPr id="12" name="Picture 2" descr="Word Cloud">
            <a:extLst>
              <a:ext uri="{FF2B5EF4-FFF2-40B4-BE49-F238E27FC236}">
                <a16:creationId xmlns:a16="http://schemas.microsoft.com/office/drawing/2014/main" id="{9C005A07-4831-9DEF-1C08-9CD13E8A2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630" y="1371670"/>
            <a:ext cx="4392488" cy="27233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A2C0858E-01ED-368E-693D-647AE64EBE4D}"/>
              </a:ext>
            </a:extLst>
          </p:cNvPr>
          <p:cNvGraphicFramePr>
            <a:graphicFrameLocks noGrp="1"/>
          </p:cNvGraphicFramePr>
          <p:nvPr>
            <p:extLst>
              <p:ext uri="{D42A27DB-BD31-4B8C-83A1-F6EECF244321}">
                <p14:modId xmlns:p14="http://schemas.microsoft.com/office/powerpoint/2010/main" val="2002156776"/>
              </p:ext>
            </p:extLst>
          </p:nvPr>
        </p:nvGraphicFramePr>
        <p:xfrm>
          <a:off x="2350790" y="4290489"/>
          <a:ext cx="2448272" cy="1798320"/>
        </p:xfrm>
        <a:graphic>
          <a:graphicData uri="http://schemas.openxmlformats.org/drawingml/2006/table">
            <a:tbl>
              <a:tblPr/>
              <a:tblGrid>
                <a:gridCol w="280470">
                  <a:extLst>
                    <a:ext uri="{9D8B030D-6E8A-4147-A177-3AD203B41FA5}">
                      <a16:colId xmlns:a16="http://schemas.microsoft.com/office/drawing/2014/main" val="1902749856"/>
                    </a:ext>
                  </a:extLst>
                </a:gridCol>
                <a:gridCol w="2167802">
                  <a:extLst>
                    <a:ext uri="{9D8B030D-6E8A-4147-A177-3AD203B41FA5}">
                      <a16:colId xmlns:a16="http://schemas.microsoft.com/office/drawing/2014/main" val="1816543090"/>
                    </a:ext>
                  </a:extLst>
                </a:gridCol>
              </a:tblGrid>
              <a:tr h="198569">
                <a:tc>
                  <a:txBody>
                    <a:bodyPr/>
                    <a:lstStyle/>
                    <a:p>
                      <a:endParaRPr lang="da-DK">
                        <a:effectLst/>
                      </a:endParaRPr>
                    </a:p>
                  </a:txBody>
                  <a:tcPr anchor="ctr">
                    <a:lnL>
                      <a:noFill/>
                    </a:lnL>
                    <a:lnR>
                      <a:noFill/>
                    </a:lnR>
                    <a:lnT>
                      <a:noFill/>
                    </a:lnT>
                    <a:lnB>
                      <a:noFill/>
                    </a:lnB>
                    <a:noFill/>
                  </a:tcPr>
                </a:tc>
                <a:tc>
                  <a:txBody>
                    <a:bodyPr/>
                    <a:lstStyle/>
                    <a:p>
                      <a:r>
                        <a:rPr lang="da-DK" sz="1600" b="0" dirty="0" err="1">
                          <a:solidFill>
                            <a:schemeClr val="bg1"/>
                          </a:solidFill>
                          <a:effectLst/>
                        </a:rPr>
                        <a:t>GeneticPopulation</a:t>
                      </a:r>
                      <a:endParaRPr lang="da-DK" sz="1600" b="0" dirty="0">
                        <a:solidFill>
                          <a:schemeClr val="bg1"/>
                        </a:solidFill>
                        <a:effectLst/>
                      </a:endParaRPr>
                    </a:p>
                    <a:p>
                      <a:r>
                        <a:rPr lang="da-DK" sz="1600" b="0" dirty="0" err="1">
                          <a:solidFill>
                            <a:schemeClr val="bg1"/>
                          </a:solidFill>
                          <a:effectLst/>
                        </a:rPr>
                        <a:t>OtolithCollected</a:t>
                      </a:r>
                      <a:endParaRPr lang="da-DK" sz="1600" b="0" dirty="0">
                        <a:solidFill>
                          <a:schemeClr val="bg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err="1">
                          <a:solidFill>
                            <a:schemeClr val="bg1"/>
                          </a:solidFill>
                        </a:rPr>
                        <a:t>IlliciumCollected</a:t>
                      </a:r>
                      <a:endParaRPr lang="da-DK" sz="1600" dirty="0">
                        <a:solidFill>
                          <a:schemeClr val="bg1"/>
                        </a:solidFill>
                      </a:endParaRPr>
                    </a:p>
                    <a:p>
                      <a:r>
                        <a:rPr lang="da-DK" sz="1600" b="0" dirty="0" err="1">
                          <a:solidFill>
                            <a:schemeClr val="bg1"/>
                          </a:solidFill>
                          <a:effectLst/>
                        </a:rPr>
                        <a:t>ScaleCollected</a:t>
                      </a:r>
                      <a:endParaRPr lang="da-DK" sz="1600" b="0" dirty="0">
                        <a:solidFill>
                          <a:schemeClr val="bg1"/>
                        </a:solidFill>
                        <a:effectLst/>
                      </a:endParaRPr>
                    </a:p>
                    <a:p>
                      <a:r>
                        <a:rPr lang="da-DK" sz="1600" b="0" dirty="0" err="1">
                          <a:solidFill>
                            <a:schemeClr val="bg1"/>
                          </a:solidFill>
                          <a:effectLst/>
                        </a:rPr>
                        <a:t>VertebraCount</a:t>
                      </a:r>
                      <a:endParaRPr lang="da-DK" sz="1600" b="0" dirty="0">
                        <a:solidFill>
                          <a:schemeClr val="bg1"/>
                        </a:solidFill>
                        <a:effectLst/>
                      </a:endParaRPr>
                    </a:p>
                    <a:p>
                      <a:pPr marL="0" algn="l" defTabSz="914400" rtl="0" eaLnBrk="1" latinLnBrk="0" hangingPunct="1"/>
                      <a:r>
                        <a:rPr lang="da-DK" sz="1600" b="0" kern="1200" dirty="0" err="1">
                          <a:solidFill>
                            <a:schemeClr val="bg1"/>
                          </a:solidFill>
                          <a:effectLst/>
                          <a:latin typeface="+mn-lt"/>
                          <a:ea typeface="+mn-ea"/>
                          <a:cs typeface="+mn-cs"/>
                        </a:rPr>
                        <a:t>HatchSeason</a:t>
                      </a:r>
                      <a:endParaRPr lang="da-DK" sz="1600" b="0" kern="1200" dirty="0">
                        <a:solidFill>
                          <a:schemeClr val="bg1"/>
                        </a:solidFill>
                        <a:effectLst/>
                        <a:latin typeface="+mn-lt"/>
                        <a:ea typeface="+mn-ea"/>
                        <a:cs typeface="+mn-cs"/>
                      </a:endParaRPr>
                    </a:p>
                    <a:p>
                      <a:r>
                        <a:rPr lang="da-DK" sz="1600" b="0" dirty="0" err="1">
                          <a:solidFill>
                            <a:schemeClr val="bg1"/>
                          </a:solidFill>
                          <a:effectLst/>
                        </a:rPr>
                        <a:t>LengthPinchedTail</a:t>
                      </a:r>
                      <a:endParaRPr lang="da-DK" sz="1600" dirty="0">
                        <a:solidFill>
                          <a:schemeClr val="bg1"/>
                        </a:solidFill>
                      </a:endParaRPr>
                    </a:p>
                  </a:txBody>
                  <a:tcPr anchor="ctr">
                    <a:lnL>
                      <a:noFill/>
                    </a:lnL>
                    <a:lnR>
                      <a:noFill/>
                    </a:lnR>
                    <a:lnT>
                      <a:noFill/>
                    </a:lnT>
                    <a:lnB>
                      <a:noFill/>
                    </a:lnB>
                    <a:solidFill>
                      <a:srgbClr val="990000"/>
                    </a:solidFill>
                  </a:tcPr>
                </a:tc>
                <a:extLst>
                  <a:ext uri="{0D108BD9-81ED-4DB2-BD59-A6C34878D82A}">
                    <a16:rowId xmlns:a16="http://schemas.microsoft.com/office/drawing/2014/main" val="3908197246"/>
                  </a:ext>
                </a:extLst>
              </a:tr>
            </a:tbl>
          </a:graphicData>
        </a:graphic>
      </p:graphicFrame>
    </p:spTree>
    <p:extLst>
      <p:ext uri="{BB962C8B-B14F-4D97-AF65-F5344CB8AC3E}">
        <p14:creationId xmlns:p14="http://schemas.microsoft.com/office/powerpoint/2010/main" val="1656662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Blank.potx" id="{3B38FA3B-2246-40E5-A61A-EA1559A3CD76}" vid="{D5F764FD-A73C-4B6C-BF48-3536DEB79AD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BF37B39-C5BF-4535-B39B-180A35597AAB}">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18B484055E284C84386157274E17E1" ma:contentTypeVersion="1" ma:contentTypeDescription="Create a new document." ma:contentTypeScope="" ma:versionID="70f45ad91d3bcde0200e23bbdb530ae9">
  <xsd:schema xmlns:xsd="http://www.w3.org/2001/XMLSchema" xmlns:xs="http://www.w3.org/2001/XMLSchema" xmlns:p="http://schemas.microsoft.com/office/2006/metadata/properties" xmlns:ns2="4d5313c0-c1e6-4122-afa9-da1ccdba405d" xmlns:ns3="362c980f-4e38-4cca-bd06-5104ee5993c5" targetNamespace="http://schemas.microsoft.com/office/2006/metadata/properties" ma:root="true" ma:fieldsID="9f98ca6881a668db0da870722b40e1ec" ns2:_="" ns3:_="">
    <xsd:import namespace="4d5313c0-c1e6-4122-afa9-da1ccdba405d"/>
    <xsd:import namespace="362c980f-4e38-4cca-bd06-5104ee5993c5"/>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5313c0-c1e6-4122-afa9-da1ccdba405d"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readOnly="false" ma:fieldId="{23f27201-bee3-471e-b2e7-b64fd8b7ca38}" ma:taxonomyMulti="true" ma:sspId="d535ea34-4ec8-4f57-b85b-d8a79460f026"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b2cc2698-5fc4-4ff6-b1d3-64e75efa1efc}" ma:internalName="TaxCatchAll" ma:readOnly="false" ma:showField="CatchAllData" ma:web="4d5313c0-c1e6-4122-afa9-da1ccdba405d">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b2cc2698-5fc4-4ff6-b1d3-64e75efa1efc}" ma:internalName="TaxCatchAllLabel" ma:readOnly="false" ma:showField="CatchAllDataLabel" ma:web="4d5313c0-c1e6-4122-afa9-da1ccdba405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62c980f-4e38-4cca-bd06-5104ee5993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3.xml><?xml version="1.0" encoding="utf-8"?>
<TemplafySlideTemplateConfiguration><![CDATA[{"elementsMetadata":[],"enableDocumentContentUpdater":true,"documentContentValidatorConfiguration":{"enableDocumentContentValidator":false,"documentContentValidatorVersion":0},"slideId":"636837486366003040","version":"1.2"}]]></TemplafySlideTemplateConfiguration>
</file>

<file path=customXml/item4.xml><?xml version="1.0" encoding="utf-8"?>
<TemplafySlideFormConfiguration><![CDATA[{"formFields":[],"formDataEntries":[]}]]></TemplafySlideForm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TaxCatchAll xmlns="4d5313c0-c1e6-4122-afa9-da1ccdba405d"/>
    <TaxCatchAllLabel xmlns="4d5313c0-c1e6-4122-afa9-da1ccdba405d"/>
    <TaxKeywordTaxHTField xmlns="4d5313c0-c1e6-4122-afa9-da1ccdba405d">
      <Terms xmlns="http://schemas.microsoft.com/office/infopath/2007/PartnerControls"/>
    </TaxKeywordTaxHTField>
  </documentManagement>
</p:properties>
</file>

<file path=customXml/item7.xml><?xml version="1.0" encoding="utf-8"?>
<TemplafySlideFormConfiguration><![CDATA[{"formFields":[],"formDataEntries":[]}]]></TemplafySlideFormConfiguration>
</file>

<file path=customXml/item8.xml><?xml version="1.0" encoding="utf-8"?>
<TemplafyTemplateConfiguration><![CDATA[{"elementsMetadata":[{"type":"shape","id":"e7034c5f-ad89-4af9-b2a7-dd057e5f4c71","elementConfiguration":{"binding":"UserProfile.Offices.Workarea_{{DocumentLanguage}}","disableUpdates":false,"type":"text"}},{"type":"shape","id":"63d75a7c-6e8e-4f7c-872b-671bd9343f22","elementConfiguration":{"binding":"Form.Date","format":"{{DateFormats.GeneralDate}}","disableUpdates":false,"type":"date"}},{"type":"shape","id":"9fcc6fd3-6cee-4f15-8ce3-ee4ea3749082","elementConfiguration":{"binding":"Form.PresentationTitle","disableUpdates":false,"type":"text"}},{"type":"shape","id":"c9f71742-d601-46ad-9cc6-ae30395b6f60","elementConfiguration":{"binding":"UserProfile.Offices.Workarea_{{DocumentLanguage}}","disableUpdates":false,"type":"text"}},{"type":"shape","id":"8d4a7d0b-4461-44d9-832e-74850f2b7fab","elementConfiguration":{"binding":"Form.Date","format":"{{DateFormats.GeneralDate}}","disableUpdates":false,"type":"date"}},{"type":"shape","id":"5f015455-93f5-4700-baa0-e560c674d3be","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9.xml><?xml version="1.0" encoding="utf-8"?>
<TemplafyTemplateConfiguration><![CDATA[{"elementsMetadata":[{"type":"shape","id":"2fce62a0-f28a-44e1-a519-0cbe37b25f7a","elementConfiguration":{"binding":"UserProfile.Offices.Workarea_{{DocumentLanguage}}","disableUpdates":false,"type":"text"}},{"type":"shape","id":"58465eeb-cfe0-4970-97ec-88179dc0a9c2","elementConfiguration":{"binding":"Form.Date","format":"{{DateFormats.GeneralDate}}","disableUpdates":false,"type":"date"}},{"type":"shape","id":"5020bdfb-1912-4d6d-a5c3-71b7da283692","elementConfiguration":{"binding":"Form.PresentationTitle","disableUpdates":false,"type":"text"}},{"type":"shape","id":"8d5b95d1-8a23-4044-9620-bf5e7305a170","elementConfiguration":{"binding":"UserProfile.Offices.Workarea_{{DocumentLanguage}}","disableUpdates":false,"type":"text"}},{"type":"shape","id":"79fbb3c3-dd89-47ef-91e9-e0bd2bb0942f","elementConfiguration":{"binding":"Form.Date","format":"{{DateFormats.GeneralDate}}","disableUpdates":false,"type":"date"}},{"type":"shape","id":"5e9447ba-0dff-46ec-ac33-540c046ca40a","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Props1.xml><?xml version="1.0" encoding="utf-8"?>
<ds:datastoreItem xmlns:ds="http://schemas.openxmlformats.org/officeDocument/2006/customXml" ds:itemID="{BEF3F78D-C430-47B3-BD54-134DED3F8DE1}"/>
</file>

<file path=customXml/itemProps2.xml><?xml version="1.0" encoding="utf-8"?>
<ds:datastoreItem xmlns:ds="http://schemas.openxmlformats.org/officeDocument/2006/customXml" ds:itemID="{11FAAC39-0A3A-4CC2-A9C1-60940B78AE17}">
  <ds:schemaRefs/>
</ds:datastoreItem>
</file>

<file path=customXml/itemProps3.xml><?xml version="1.0" encoding="utf-8"?>
<ds:datastoreItem xmlns:ds="http://schemas.openxmlformats.org/officeDocument/2006/customXml" ds:itemID="{E5957E33-0059-46CE-AE7B-582F67E40B53}">
  <ds:schemaRefs/>
</ds:datastoreItem>
</file>

<file path=customXml/itemProps4.xml><?xml version="1.0" encoding="utf-8"?>
<ds:datastoreItem xmlns:ds="http://schemas.openxmlformats.org/officeDocument/2006/customXml" ds:itemID="{8660AB89-308F-4A34-B01B-CC1A9333F1B1}">
  <ds:schemaRefs/>
</ds:datastoreItem>
</file>

<file path=customXml/itemProps5.xml><?xml version="1.0" encoding="utf-8"?>
<ds:datastoreItem xmlns:ds="http://schemas.openxmlformats.org/officeDocument/2006/customXml" ds:itemID="{287CCFE0-9ADB-4120-9BEA-4E9A60BF9C5B}">
  <ds:schemaRefs>
    <ds:schemaRef ds:uri="http://schemas.microsoft.com/sharepoint/v3/contenttype/forms"/>
  </ds:schemaRefs>
</ds:datastoreItem>
</file>

<file path=customXml/itemProps6.xml><?xml version="1.0" encoding="utf-8"?>
<ds:datastoreItem xmlns:ds="http://schemas.openxmlformats.org/officeDocument/2006/customXml" ds:itemID="{1961AFE3-0601-49A5-93B0-BC9697D560F5}">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362c980f-4e38-4cca-bd06-5104ee5993c5"/>
    <ds:schemaRef ds:uri="http://purl.org/dc/dcmitype/"/>
    <ds:schemaRef ds:uri="http://schemas.microsoft.com/office/infopath/2007/PartnerControls"/>
    <ds:schemaRef ds:uri="http://purl.org/dc/elements/1.1/"/>
    <ds:schemaRef ds:uri="4d5313c0-c1e6-4122-afa9-da1ccdba405d"/>
    <ds:schemaRef ds:uri="http://www.w3.org/XML/1998/namespace"/>
  </ds:schemaRefs>
</ds:datastoreItem>
</file>

<file path=customXml/itemProps7.xml><?xml version="1.0" encoding="utf-8"?>
<ds:datastoreItem xmlns:ds="http://schemas.openxmlformats.org/officeDocument/2006/customXml" ds:itemID="{56C8BFB2-A911-4310-9D4A-421D773FAFA6}">
  <ds:schemaRefs/>
</ds:datastoreItem>
</file>

<file path=customXml/itemProps8.xml><?xml version="1.0" encoding="utf-8"?>
<ds:datastoreItem xmlns:ds="http://schemas.openxmlformats.org/officeDocument/2006/customXml" ds:itemID="{2D3F7E4E-7E6A-4C81-AA05-AB04E2376DE4}">
  <ds:schemaRefs/>
</ds:datastoreItem>
</file>

<file path=customXml/itemProps9.xml><?xml version="1.0" encoding="utf-8"?>
<ds:datastoreItem xmlns:ds="http://schemas.openxmlformats.org/officeDocument/2006/customXml" ds:itemID="{1334258C-C3E7-4029-A615-C886A240FB15}">
  <ds:schemaRefs/>
</ds:datastoreItem>
</file>

<file path=docProps/app.xml><?xml version="1.0" encoding="utf-8"?>
<Properties xmlns="http://schemas.openxmlformats.org/officeDocument/2006/extended-properties" xmlns:vt="http://schemas.openxmlformats.org/officeDocument/2006/docPropsVTypes">
  <Template>blank</Template>
  <TotalTime>3590</TotalTime>
  <Words>2451</Words>
  <Application>Microsoft Office PowerPoint</Application>
  <PresentationFormat>Custom</PresentationFormat>
  <Paragraphs>1025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Verdana</vt:lpstr>
      <vt:lpstr>Blank</vt:lpstr>
      <vt:lpstr>RDBES – Lower hierarchy</vt:lpstr>
      <vt:lpstr>Lower hierarchy</vt:lpstr>
      <vt:lpstr>Lower hierarchy</vt:lpstr>
      <vt:lpstr>Frequency Measure (FM)</vt:lpstr>
      <vt:lpstr>Frequency Measure (FM) - Additional grouped measurement </vt:lpstr>
      <vt:lpstr>Frequency Measure (FM), newer fields - Same fields in Biological Variable (BV)</vt:lpstr>
      <vt:lpstr>Frequency Measure (FM), newer fields - Same fields in Biological Variable (BV)</vt:lpstr>
      <vt:lpstr>Biological Variable (BV)</vt:lpstr>
      <vt:lpstr>Biological Variable (BV), type measured</vt:lpstr>
      <vt:lpstr>The lower hierarchies</vt:lpstr>
      <vt:lpstr>Lower hierarchy A - Stratification of BV’s based on FM</vt:lpstr>
      <vt:lpstr>Lower hierarchy A – example </vt:lpstr>
      <vt:lpstr>Lower hierarchy B - Only a frequency exist</vt:lpstr>
      <vt:lpstr>Lower hierarchy C - Everything is on individual specimens</vt:lpstr>
      <vt:lpstr>Lower hierarchy D - No biological measurements</vt:lpstr>
      <vt:lpstr>Sampling for a frequency and then subsampling for biological measurements, no length stratification - example</vt:lpstr>
      <vt:lpstr>Two selection method particularly developed for sub-sampling of BV’s</vt:lpstr>
      <vt:lpstr>Help needed</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Kirsten Birch Håkansson</dc:creator>
  <cp:lastModifiedBy>Kirsten Birch Håkansson</cp:lastModifiedBy>
  <cp:revision>120</cp:revision>
  <dcterms:created xsi:type="dcterms:W3CDTF">2020-06-02T09:09:50Z</dcterms:created>
  <dcterms:modified xsi:type="dcterms:W3CDTF">2024-09-24T08:41:16Z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636838302414865013</vt:lpwstr>
  </property>
  <property fmtid="{D5CDD505-2E9C-101B-9397-08002B2CF9AE}" pid="6" name="TemplafyLanguageCode">
    <vt:lpwstr>en-GB</vt:lpwstr>
  </property>
  <property fmtid="{D5CDD505-2E9C-101B-9397-08002B2CF9AE}" pid="7" name="ContentTypeId">
    <vt:lpwstr>0x0101005518B484055E284C84386157274E17E1</vt:lpwstr>
  </property>
  <property fmtid="{D5CDD505-2E9C-101B-9397-08002B2CF9AE}" pid="8" name="TaxKeyword">
    <vt:lpwstr/>
  </property>
</Properties>
</file>